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  <p:sldMasterId id="2147483688" r:id="rId3"/>
  </p:sldMasterIdLst>
  <p:notesMasterIdLst>
    <p:notesMasterId r:id="rId57"/>
  </p:notesMasterIdLst>
  <p:sldIdLst>
    <p:sldId id="300" r:id="rId4"/>
    <p:sldId id="8470" r:id="rId5"/>
    <p:sldId id="8412" r:id="rId6"/>
    <p:sldId id="8413" r:id="rId7"/>
    <p:sldId id="8414" r:id="rId8"/>
    <p:sldId id="8415" r:id="rId9"/>
    <p:sldId id="8416" r:id="rId10"/>
    <p:sldId id="8417" r:id="rId11"/>
    <p:sldId id="8420" r:id="rId12"/>
    <p:sldId id="8421" r:id="rId13"/>
    <p:sldId id="8471" r:id="rId14"/>
    <p:sldId id="8446" r:id="rId15"/>
    <p:sldId id="8447" r:id="rId16"/>
    <p:sldId id="8448" r:id="rId17"/>
    <p:sldId id="8449" r:id="rId18"/>
    <p:sldId id="8450" r:id="rId19"/>
    <p:sldId id="8451" r:id="rId20"/>
    <p:sldId id="8452" r:id="rId21"/>
    <p:sldId id="293" r:id="rId22"/>
    <p:sldId id="298" r:id="rId23"/>
    <p:sldId id="297" r:id="rId24"/>
    <p:sldId id="1319" r:id="rId25"/>
    <p:sldId id="8409" r:id="rId26"/>
    <p:sldId id="1320" r:id="rId27"/>
    <p:sldId id="8453" r:id="rId28"/>
    <p:sldId id="8455" r:id="rId29"/>
    <p:sldId id="8405" r:id="rId30"/>
    <p:sldId id="8457" r:id="rId31"/>
    <p:sldId id="8458" r:id="rId32"/>
    <p:sldId id="8459" r:id="rId33"/>
    <p:sldId id="1335" r:id="rId34"/>
    <p:sldId id="1369" r:id="rId35"/>
    <p:sldId id="8460" r:id="rId36"/>
    <p:sldId id="8461" r:id="rId37"/>
    <p:sldId id="8462" r:id="rId38"/>
    <p:sldId id="8469" r:id="rId39"/>
    <p:sldId id="8468" r:id="rId40"/>
    <p:sldId id="1285" r:id="rId41"/>
    <p:sldId id="8464" r:id="rId42"/>
    <p:sldId id="1284" r:id="rId43"/>
    <p:sldId id="1362" r:id="rId44"/>
    <p:sldId id="1336" r:id="rId45"/>
    <p:sldId id="1282" r:id="rId46"/>
    <p:sldId id="8466" r:id="rId47"/>
    <p:sldId id="1288" r:id="rId48"/>
    <p:sldId id="1290" r:id="rId49"/>
    <p:sldId id="1279" r:id="rId50"/>
    <p:sldId id="8441" r:id="rId51"/>
    <p:sldId id="1351" r:id="rId52"/>
    <p:sldId id="1374" r:id="rId53"/>
    <p:sldId id="8442" r:id="rId54"/>
    <p:sldId id="8443" r:id="rId55"/>
    <p:sldId id="25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stein, Hertzel" initials="GH" lastIdx="1" clrIdx="0">
    <p:extLst>
      <p:ext uri="{19B8F6BF-5375-455C-9EA6-DF929625EA0E}">
        <p15:presenceInfo xmlns:p15="http://schemas.microsoft.com/office/powerpoint/2012/main" userId="Gerstein, Hertz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8758F"/>
    <a:srgbClr val="990099"/>
    <a:srgbClr val="896381"/>
    <a:srgbClr val="BB9FB5"/>
    <a:srgbClr val="E21784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7" autoAdjust="0"/>
    <p:restoredTop sz="66275" autoAdjust="0"/>
  </p:normalViewPr>
  <p:slideViewPr>
    <p:cSldViewPr snapToGrid="0">
      <p:cViewPr varScale="1">
        <p:scale>
          <a:sx n="47" d="100"/>
          <a:sy n="47" d="100"/>
        </p:scale>
        <p:origin x="149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1988-1994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Foglio1!$A$2:$A$11</c:f>
              <c:strCache>
                <c:ptCount val="10"/>
                <c:pt idx="0">
                  <c:v>Any CKD</c:v>
                </c:pt>
                <c:pt idx="1">
                  <c:v>ACR&gt;30</c:v>
                </c:pt>
                <c:pt idx="2">
                  <c:v>eGFR &lt;60</c:v>
                </c:pt>
                <c:pt idx="4">
                  <c:v>Retinopathy</c:v>
                </c:pt>
                <c:pt idx="6">
                  <c:v>Any CVD</c:v>
                </c:pt>
                <c:pt idx="7">
                  <c:v>Hx HF</c:v>
                </c:pt>
                <c:pt idx="8">
                  <c:v>Hx stroke</c:v>
                </c:pt>
                <c:pt idx="9">
                  <c:v>Hx heart attack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40.4</c:v>
                </c:pt>
                <c:pt idx="1">
                  <c:v>38.9</c:v>
                </c:pt>
                <c:pt idx="2">
                  <c:v>7.5</c:v>
                </c:pt>
                <c:pt idx="4">
                  <c:v>13.2</c:v>
                </c:pt>
                <c:pt idx="6">
                  <c:v>19</c:v>
                </c:pt>
                <c:pt idx="7">
                  <c:v>6.9</c:v>
                </c:pt>
                <c:pt idx="8">
                  <c:v>6.8</c:v>
                </c:pt>
                <c:pt idx="9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A-904C-A112-FC02B9C44F9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1999-2008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Foglio1!$A$2:$A$11</c:f>
              <c:strCache>
                <c:ptCount val="10"/>
                <c:pt idx="0">
                  <c:v>Any CKD</c:v>
                </c:pt>
                <c:pt idx="1">
                  <c:v>ACR&gt;30</c:v>
                </c:pt>
                <c:pt idx="2">
                  <c:v>eGFR &lt;60</c:v>
                </c:pt>
                <c:pt idx="4">
                  <c:v>Retinopathy</c:v>
                </c:pt>
                <c:pt idx="6">
                  <c:v>Any CVD</c:v>
                </c:pt>
                <c:pt idx="7">
                  <c:v>Hx HF</c:v>
                </c:pt>
                <c:pt idx="8">
                  <c:v>Hx stroke</c:v>
                </c:pt>
                <c:pt idx="9">
                  <c:v>Hx heart attack</c:v>
                </c:pt>
              </c:strCache>
            </c:strRef>
          </c:cat>
          <c:val>
            <c:numRef>
              <c:f>Foglio1!$C$2:$C$11</c:f>
              <c:numCache>
                <c:formatCode>General</c:formatCode>
                <c:ptCount val="10"/>
                <c:pt idx="0">
                  <c:v>28</c:v>
                </c:pt>
                <c:pt idx="1">
                  <c:v>21</c:v>
                </c:pt>
                <c:pt idx="2">
                  <c:v>10.199999999999999</c:v>
                </c:pt>
                <c:pt idx="4">
                  <c:v>12.1</c:v>
                </c:pt>
                <c:pt idx="6">
                  <c:v>14.8</c:v>
                </c:pt>
                <c:pt idx="7">
                  <c:v>6.4</c:v>
                </c:pt>
                <c:pt idx="8">
                  <c:v>6.4</c:v>
                </c:pt>
                <c:pt idx="9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A-904C-A112-FC02B9C44F9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2009-2018</c:v>
                </c:pt>
              </c:strCache>
            </c:strRef>
          </c:tx>
          <c:spPr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Foglio1!$A$2:$A$11</c:f>
              <c:strCache>
                <c:ptCount val="10"/>
                <c:pt idx="0">
                  <c:v>Any CKD</c:v>
                </c:pt>
                <c:pt idx="1">
                  <c:v>ACR&gt;30</c:v>
                </c:pt>
                <c:pt idx="2">
                  <c:v>eGFR &lt;60</c:v>
                </c:pt>
                <c:pt idx="4">
                  <c:v>Retinopathy</c:v>
                </c:pt>
                <c:pt idx="6">
                  <c:v>Any CVD</c:v>
                </c:pt>
                <c:pt idx="7">
                  <c:v>Hx HF</c:v>
                </c:pt>
                <c:pt idx="8">
                  <c:v>Hx stroke</c:v>
                </c:pt>
                <c:pt idx="9">
                  <c:v>Hx heart attack</c:v>
                </c:pt>
              </c:strCache>
            </c:strRef>
          </c:cat>
          <c:val>
            <c:numRef>
              <c:f>Foglio1!$D$2:$D$11</c:f>
              <c:numCache>
                <c:formatCode>General</c:formatCode>
                <c:ptCount val="10"/>
                <c:pt idx="0">
                  <c:v>25.5</c:v>
                </c:pt>
                <c:pt idx="1">
                  <c:v>18.7</c:v>
                </c:pt>
                <c:pt idx="2">
                  <c:v>9.9</c:v>
                </c:pt>
                <c:pt idx="4">
                  <c:v>9.9</c:v>
                </c:pt>
                <c:pt idx="6">
                  <c:v>16.5</c:v>
                </c:pt>
                <c:pt idx="7">
                  <c:v>5.0999999999999996</c:v>
                </c:pt>
                <c:pt idx="8">
                  <c:v>6.4</c:v>
                </c:pt>
                <c:pt idx="9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8A-904C-A112-FC02B9C4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201839"/>
        <c:axId val="962956208"/>
      </c:barChart>
      <c:catAx>
        <c:axId val="208420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956208"/>
        <c:crosses val="autoZero"/>
        <c:auto val="1"/>
        <c:lblAlgn val="ctr"/>
        <c:lblOffset val="100"/>
        <c:noMultiLvlLbl val="0"/>
      </c:catAx>
      <c:valAx>
        <c:axId val="9629562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(percent)</a:t>
                </a:r>
              </a:p>
            </c:rich>
          </c:tx>
          <c:layout>
            <c:manualLayout>
              <c:xMode val="edge"/>
              <c:yMode val="edge"/>
              <c:x val="0"/>
              <c:y val="0.3581606791338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20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2358194808983"/>
          <c:y val="3.6106183486686184E-2"/>
          <c:w val="0.88394493657042872"/>
          <c:h val="0.82604725053942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&gt;60</c:v>
                </c:pt>
                <c:pt idx="1">
                  <c:v>45-59</c:v>
                </c:pt>
                <c:pt idx="2">
                  <c:v>30-44</c:v>
                </c:pt>
                <c:pt idx="3">
                  <c:v>15-29</c:v>
                </c:pt>
                <c:pt idx="4">
                  <c:v>&gt;15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2.1</c:v>
                </c:pt>
                <c:pt idx="1">
                  <c:v>3.7</c:v>
                </c:pt>
                <c:pt idx="2">
                  <c:v>11.3</c:v>
                </c:pt>
                <c:pt idx="3">
                  <c:v>21.8</c:v>
                </c:pt>
                <c:pt idx="4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E-A646-B245-A5D0FC690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56"/>
        <c:axId val="2029556047"/>
        <c:axId val="2029557695"/>
      </c:barChart>
      <c:catAx>
        <c:axId val="20295560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2"/>
                    </a:solidFill>
                  </a:rPr>
                  <a:t>Estimated GFR (ml/min/1.73m</a:t>
                </a:r>
                <a:r>
                  <a:rPr lang="en-US" baseline="30000" dirty="0">
                    <a:solidFill>
                      <a:schemeClr val="bg2"/>
                    </a:solidFill>
                  </a:rPr>
                  <a:t>2</a:t>
                </a:r>
                <a:r>
                  <a:rPr lang="en-US" dirty="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9557695"/>
        <c:crosses val="autoZero"/>
        <c:auto val="1"/>
        <c:lblAlgn val="ctr"/>
        <c:lblOffset val="100"/>
        <c:noMultiLvlLbl val="0"/>
      </c:catAx>
      <c:valAx>
        <c:axId val="2029557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2"/>
                    </a:solidFill>
                  </a:rPr>
                  <a:t>Age Standardized Rate of Events</a:t>
                </a:r>
                <a:endParaRPr lang="en-US" baseline="0" dirty="0">
                  <a:solidFill>
                    <a:schemeClr val="bg2"/>
                  </a:solidFill>
                </a:endParaRPr>
              </a:p>
              <a:p>
                <a:pPr>
                  <a:defRPr>
                    <a:solidFill>
                      <a:schemeClr val="bg2"/>
                    </a:solidFill>
                  </a:defRPr>
                </a:pPr>
                <a:r>
                  <a:rPr lang="en-US" baseline="0" dirty="0">
                    <a:solidFill>
                      <a:schemeClr val="bg2"/>
                    </a:solidFill>
                  </a:rPr>
                  <a:t>(per 100 person-</a:t>
                </a:r>
                <a:r>
                  <a:rPr lang="en-US" baseline="0" dirty="0" err="1">
                    <a:solidFill>
                      <a:schemeClr val="bg2"/>
                    </a:solidFill>
                  </a:rPr>
                  <a:t>yr</a:t>
                </a:r>
                <a:r>
                  <a:rPr lang="en-US" baseline="0" dirty="0">
                    <a:solidFill>
                      <a:schemeClr val="bg2"/>
                    </a:solidFill>
                  </a:rPr>
                  <a:t>)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60837734493808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955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44150731158605"/>
          <c:y val="8.0179225416590366E-2"/>
          <c:w val="0.86346325459317586"/>
          <c:h val="0.84392075627174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3.197674418604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36-D64F-B487-9F348A62AD65}"/>
                </c:ext>
              </c:extLst>
            </c:dLbl>
            <c:dLbl>
              <c:idx val="6"/>
              <c:layout>
                <c:manualLayout>
                  <c:x val="0"/>
                  <c:y val="-1.7441860465116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36-D64F-B487-9F348A62A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ELIXA</c:v>
                </c:pt>
                <c:pt idx="1">
                  <c:v>LEADER</c:v>
                </c:pt>
                <c:pt idx="2">
                  <c:v>SUSTAIN-6</c:v>
                </c:pt>
                <c:pt idx="3">
                  <c:v>CANVAS</c:v>
                </c:pt>
                <c:pt idx="4">
                  <c:v>CANVAS-R</c:v>
                </c:pt>
                <c:pt idx="5">
                  <c:v>EXSCEL</c:v>
                </c:pt>
                <c:pt idx="6">
                  <c:v>PIONER-6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23.2</c:v>
                </c:pt>
                <c:pt idx="1">
                  <c:v>23.1</c:v>
                </c:pt>
                <c:pt idx="2">
                  <c:v>28.5</c:v>
                </c:pt>
                <c:pt idx="3">
                  <c:v>16.399999999999999</c:v>
                </c:pt>
                <c:pt idx="4">
                  <c:v>22.9</c:v>
                </c:pt>
                <c:pt idx="5">
                  <c:v>21.6</c:v>
                </c:pt>
                <c:pt idx="6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6-D64F-B487-9F348A62A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59384784"/>
        <c:axId val="352434064"/>
      </c:barChart>
      <c:catAx>
        <c:axId val="35938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434064"/>
        <c:crosses val="autoZero"/>
        <c:auto val="1"/>
        <c:lblAlgn val="ctr"/>
        <c:lblOffset val="100"/>
        <c:noMultiLvlLbl val="0"/>
      </c:catAx>
      <c:valAx>
        <c:axId val="3524340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0" i="0" baseline="0" dirty="0">
                    <a:solidFill>
                      <a:schemeClr val="bg2"/>
                    </a:solidFill>
                    <a:effectLst/>
                  </a:rPr>
                  <a:t>Proportion of participants with </a:t>
                </a:r>
                <a:br>
                  <a:rPr lang="en-GB" sz="1400" b="0" i="0" baseline="0" dirty="0">
                    <a:solidFill>
                      <a:schemeClr val="bg2"/>
                    </a:solidFill>
                    <a:effectLst/>
                  </a:rPr>
                </a:br>
                <a:r>
                  <a:rPr lang="en-GB" sz="1400" b="0" i="0" baseline="0" dirty="0">
                    <a:solidFill>
                      <a:schemeClr val="bg2"/>
                    </a:solidFill>
                    <a:effectLst/>
                  </a:rPr>
                  <a:t>reduced kidney function (%)</a:t>
                </a:r>
                <a:endParaRPr lang="it-IT" sz="1400" dirty="0">
                  <a:solidFill>
                    <a:schemeClr val="bg2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8.3333333333333332E-3"/>
              <c:y val="0.23150720888434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38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096A4-57A8-4D8B-9C5A-F758F5F77EFB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8B6F-284F-49BC-B923-C304D7E5B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16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46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03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08B6F-284F-49BC-B923-C304D7E5B0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3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08B6F-284F-49BC-B923-C304D7E5B0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49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08B6F-284F-49BC-B923-C304D7E5B0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54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08B6F-284F-49BC-B923-C304D7E5B0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680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08B6F-284F-49BC-B923-C304D7E5B0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96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08B6F-284F-49BC-B923-C304D7E5B0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330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149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08B6F-284F-49BC-B923-C304D7E5B0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94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16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443E6-1460-D54C-8956-B6975C67F9F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94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49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297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08B6F-284F-49BC-B923-C304D7E5B0C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60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225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03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07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2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621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49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08B6F-284F-49BC-B923-C304D7E5B0C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70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819" y="2415972"/>
            <a:ext cx="10384367" cy="699166"/>
          </a:xfrm>
        </p:spPr>
        <p:txBody>
          <a:bodyPr lIns="90488"/>
          <a:lstStyle>
            <a:lvl1pPr algn="ctr">
              <a:defRPr sz="4400"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5519" y="3524250"/>
            <a:ext cx="8580967" cy="489878"/>
          </a:xfrm>
        </p:spPr>
        <p:txBody>
          <a:bodyPr lIns="90488"/>
          <a:lstStyle>
            <a:lvl1pPr marL="0" indent="0" algn="ctr">
              <a:spcAft>
                <a:spcPct val="0"/>
              </a:spcAft>
              <a:buFontTx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583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0561" y="1982789"/>
            <a:ext cx="4289444" cy="2586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32154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469" y="827089"/>
            <a:ext cx="1180901" cy="3741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2352" y="827089"/>
            <a:ext cx="2627451" cy="3741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1559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27088"/>
            <a:ext cx="10668000" cy="588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1" y="1982790"/>
            <a:ext cx="10668000" cy="52065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777646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27088"/>
            <a:ext cx="10668000" cy="588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1" y="1982790"/>
            <a:ext cx="10668000" cy="52065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95888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:9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4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3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98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38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786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60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31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3410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120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259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970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744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942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468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_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nd_150dpi_ble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7" y="620714"/>
            <a:ext cx="10581216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2" descr="SANOFI_Logo_H_2011_Quadri c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2" y="6308726"/>
            <a:ext cx="21124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0118" y="2176464"/>
            <a:ext cx="8614833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7051" y="4100513"/>
            <a:ext cx="85344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|</a:t>
            </a:r>
            <a:r>
              <a:rPr lang="en-US" sz="900" baseline="16000"/>
              <a:t>         </a:t>
            </a:r>
            <a:fld id="{D215ACFE-C674-4BAB-8A04-DABC86DBCB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8" name="WordArt 5"/>
          <p:cNvSpPr>
            <a:spLocks noChangeArrowheads="1" noChangeShapeType="1" noTextEdit="1"/>
          </p:cNvSpPr>
          <p:nvPr userDrawn="1"/>
        </p:nvSpPr>
        <p:spPr bwMode="auto">
          <a:xfrm rot="-5400000">
            <a:off x="11192140" y="5774003"/>
            <a:ext cx="1620838" cy="994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RDSD-001244 VERSION N°1.0 (07-JUN-2016)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3550709" y="6350795"/>
            <a:ext cx="5109633" cy="283369"/>
          </a:xfrm>
          <a:prstGeom prst="rect">
            <a:avLst/>
          </a:prstGeom>
          <a:noFill/>
        </p:spPr>
        <p:txBody>
          <a:bodyPr/>
          <a:lstStyle>
            <a:lvl1pPr algn="r" eaLnBrk="0" hangingPunct="0">
              <a:defRPr lang="en-US" sz="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/>
              <a:t>SAR439977 / EFC14828    Amplitude-O     Investigators Meeting</a:t>
            </a:r>
          </a:p>
        </p:txBody>
      </p:sp>
    </p:spTree>
    <p:extLst>
      <p:ext uri="{BB962C8B-B14F-4D97-AF65-F5344CB8AC3E}">
        <p14:creationId xmlns:p14="http://schemas.microsoft.com/office/powerpoint/2010/main" val="697699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_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6085" y="284164"/>
            <a:ext cx="10585449" cy="84137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085" y="1390650"/>
            <a:ext cx="10585449" cy="42481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|</a:t>
            </a:r>
            <a:r>
              <a:rPr lang="en-US" sz="900" baseline="16000"/>
              <a:t>         </a:t>
            </a:r>
            <a:fld id="{2055171F-CD83-4488-84E0-4CA1E5B3EB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5689601" y="6390482"/>
            <a:ext cx="5109633" cy="201611"/>
          </a:xfrm>
          <a:prstGeom prst="rect">
            <a:avLst/>
          </a:prstGeom>
          <a:noFill/>
        </p:spPr>
        <p:txBody>
          <a:bodyPr/>
          <a:lstStyle>
            <a:lvl1pPr algn="r" eaLnBrk="0" hangingPunct="0">
              <a:defRPr lang="en-US" sz="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/>
              <a:t>SAR439977 / EFC14828    Amplitude-O     Investigators Meeting</a:t>
            </a:r>
          </a:p>
        </p:txBody>
      </p:sp>
    </p:spTree>
    <p:extLst>
      <p:ext uri="{BB962C8B-B14F-4D97-AF65-F5344CB8AC3E}">
        <p14:creationId xmlns:p14="http://schemas.microsoft.com/office/powerpoint/2010/main" val="1451210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6085" y="284164"/>
            <a:ext cx="10585449" cy="84137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6084" y="1390650"/>
            <a:ext cx="5139267" cy="4248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8551" y="1390650"/>
            <a:ext cx="5242983" cy="4248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|</a:t>
            </a:r>
            <a:r>
              <a:rPr lang="en-US" sz="900" baseline="16000"/>
              <a:t>         </a:t>
            </a:r>
            <a:fld id="{E51D600E-7561-4E33-A753-9286D9AF8E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5689601" y="6390482"/>
            <a:ext cx="5109633" cy="201611"/>
          </a:xfrm>
          <a:prstGeom prst="rect">
            <a:avLst/>
          </a:prstGeom>
          <a:noFill/>
        </p:spPr>
        <p:txBody>
          <a:bodyPr/>
          <a:lstStyle>
            <a:lvl1pPr algn="r" eaLnBrk="0" hangingPunct="0">
              <a:defRPr lang="en-US" sz="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/>
              <a:t>SAR439977 / EFC14828    Amplitude-O     Investigators Meeting</a:t>
            </a:r>
          </a:p>
        </p:txBody>
      </p:sp>
    </p:spTree>
    <p:extLst>
      <p:ext uri="{BB962C8B-B14F-4D97-AF65-F5344CB8AC3E}">
        <p14:creationId xmlns:p14="http://schemas.microsoft.com/office/powerpoint/2010/main" val="200767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450" y="291114"/>
            <a:ext cx="10579101" cy="85010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2433" y="1535113"/>
            <a:ext cx="515408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2433" y="2174876"/>
            <a:ext cx="5154084" cy="37023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22816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228167" cy="37023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|</a:t>
            </a:r>
            <a:r>
              <a:rPr lang="en-US" sz="900" baseline="16000"/>
              <a:t>         </a:t>
            </a:r>
            <a:fld id="{BD6100F0-77BB-4F2B-A55A-CAD0381ED8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12"/>
          </p:nvPr>
        </p:nvSpPr>
        <p:spPr>
          <a:xfrm>
            <a:off x="5689601" y="6390482"/>
            <a:ext cx="5109633" cy="201611"/>
          </a:xfrm>
          <a:prstGeom prst="rect">
            <a:avLst/>
          </a:prstGeom>
          <a:noFill/>
        </p:spPr>
        <p:txBody>
          <a:bodyPr/>
          <a:lstStyle>
            <a:lvl1pPr algn="r" eaLnBrk="0" hangingPunct="0">
              <a:defRPr lang="en-US" sz="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/>
              <a:t>SAR439977 / EFC14828    Amplitude-O     Investigators Meeting</a:t>
            </a:r>
          </a:p>
        </p:txBody>
      </p:sp>
    </p:spTree>
    <p:extLst>
      <p:ext uri="{BB962C8B-B14F-4D97-AF65-F5344CB8AC3E}">
        <p14:creationId xmlns:p14="http://schemas.microsoft.com/office/powerpoint/2010/main" val="105867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437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39754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674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434" y="4800600"/>
            <a:ext cx="105791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42434" y="1340768"/>
            <a:ext cx="105791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2434" y="5367338"/>
            <a:ext cx="105791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|</a:t>
            </a:r>
            <a:r>
              <a:rPr lang="en-US" sz="900" baseline="16000"/>
              <a:t>         </a:t>
            </a:r>
            <a:fld id="{925C997D-9EAE-4D15-8D82-091082BB65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5689601" y="6390482"/>
            <a:ext cx="5109633" cy="201611"/>
          </a:xfrm>
          <a:prstGeom prst="rect">
            <a:avLst/>
          </a:prstGeom>
          <a:noFill/>
        </p:spPr>
        <p:txBody>
          <a:bodyPr/>
          <a:lstStyle>
            <a:lvl1pPr algn="r" eaLnBrk="0" hangingPunct="0">
              <a:defRPr lang="en-US" sz="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/>
              <a:t>SAR439977 / EFC14828    Amplitude-O     Investigators Meeting</a:t>
            </a:r>
          </a:p>
        </p:txBody>
      </p:sp>
    </p:spTree>
    <p:extLst>
      <p:ext uri="{BB962C8B-B14F-4D97-AF65-F5344CB8AC3E}">
        <p14:creationId xmlns:p14="http://schemas.microsoft.com/office/powerpoint/2010/main" val="3737320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816001" y="619201"/>
            <a:ext cx="10581217" cy="5527675"/>
          </a:xfrm>
          <a:prstGeom prst="rect">
            <a:avLst/>
          </a:prstGeom>
          <a:solidFill>
            <a:srgbClr val="44449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49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6085" y="3007799"/>
            <a:ext cx="10564228" cy="8413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|</a:t>
            </a:r>
            <a:r>
              <a:rPr lang="en-US" sz="900" baseline="16000"/>
              <a:t>         </a:t>
            </a:r>
            <a:fld id="{81342ADF-15FE-4BDE-BB48-9A1E877DB5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5689601" y="6390482"/>
            <a:ext cx="5109633" cy="201611"/>
          </a:xfrm>
          <a:prstGeom prst="rect">
            <a:avLst/>
          </a:prstGeom>
          <a:noFill/>
        </p:spPr>
        <p:txBody>
          <a:bodyPr/>
          <a:lstStyle>
            <a:lvl1pPr algn="r" eaLnBrk="0" hangingPunct="0">
              <a:defRPr lang="en-US" sz="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/>
              <a:t>SAR439977 / EFC14828    Amplitude-O     Investigators Meeting</a:t>
            </a:r>
          </a:p>
        </p:txBody>
      </p:sp>
    </p:spTree>
    <p:extLst>
      <p:ext uri="{BB962C8B-B14F-4D97-AF65-F5344CB8AC3E}">
        <p14:creationId xmlns:p14="http://schemas.microsoft.com/office/powerpoint/2010/main" val="209808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2788"/>
            <a:ext cx="5232400" cy="20287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2788"/>
            <a:ext cx="5232400" cy="20287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1711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83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4445"/>
            <a:ext cx="5386917" cy="459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17779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904445"/>
            <a:ext cx="5389033" cy="459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17779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8623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8259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1068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50049"/>
            <a:ext cx="4011084" cy="36676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23149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305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050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36676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5822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5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4482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44202"/>
            <a:ext cx="10668000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93515"/>
            <a:ext cx="10668000" cy="21026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1691693" y="6172201"/>
            <a:ext cx="182807" cy="2128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1" charset="0"/>
              <a:ea typeface="+mn-ea"/>
              <a:cs typeface="+mn-cs"/>
            </a:endParaRPr>
          </a:p>
        </p:txBody>
      </p:sp>
      <p:sp>
        <p:nvSpPr>
          <p:cNvPr id="186373" name="Line 5"/>
          <p:cNvSpPr>
            <a:spLocks noChangeShapeType="1"/>
          </p:cNvSpPr>
          <p:nvPr userDrawn="1"/>
        </p:nvSpPr>
        <p:spPr bwMode="auto">
          <a:xfrm>
            <a:off x="755651" y="1309364"/>
            <a:ext cx="10680700" cy="0"/>
          </a:xfrm>
          <a:prstGeom prst="line">
            <a:avLst/>
          </a:prstGeom>
          <a:noFill/>
          <a:ln w="88900" cap="rnd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01600" y="6626424"/>
            <a:ext cx="121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HCG 2015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3F7E4B-D51E-4C58-8473-F3CE43593B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9500" t="15124" r="4403" b="1867"/>
          <a:stretch/>
        </p:blipFill>
        <p:spPr>
          <a:xfrm>
            <a:off x="10695700" y="0"/>
            <a:ext cx="1481301" cy="5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06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95" r:id="rId1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35000"/>
        </a:spcBef>
        <a:spcAft>
          <a:spcPct val="15000"/>
        </a:spcAft>
        <a:buClrTx/>
        <a:buSzPct val="100000"/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15000"/>
        </a:spcAft>
        <a:buClrTx/>
        <a:buSzPct val="100000"/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15000"/>
        </a:spcAft>
        <a:buClrTx/>
        <a:buSzPct val="100000"/>
        <a:buChar char="•"/>
        <a:defRPr sz="2000">
          <a:solidFill>
            <a:schemeClr val="bg2"/>
          </a:solidFill>
          <a:latin typeface="+mn-lt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Tx/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EE8A-1DCE-488A-85F3-C4FBA1200100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8D3B-DBD0-4A01-A6DB-B840E04C7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057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6085" y="284164"/>
            <a:ext cx="104775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085" y="1390650"/>
            <a:ext cx="10483849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80184" y="6424613"/>
            <a:ext cx="64346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|</a:t>
            </a:r>
            <a:r>
              <a:rPr lang="en-US" sz="900" baseline="16000"/>
              <a:t>         </a:t>
            </a:r>
            <a:fld id="{231B40E6-1D57-4DC9-B316-59BE7D75D3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45" descr="SANOFI_Logo_H_2011_Quadri copi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2" y="6308726"/>
            <a:ext cx="21124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5689601" y="6390482"/>
            <a:ext cx="5109633" cy="201611"/>
          </a:xfrm>
          <a:prstGeom prst="rect">
            <a:avLst/>
          </a:prstGeom>
          <a:noFill/>
        </p:spPr>
        <p:txBody>
          <a:bodyPr/>
          <a:lstStyle>
            <a:lvl1pPr algn="r" eaLnBrk="0" hangingPunct="0">
              <a:defRPr lang="en-US" sz="8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/>
              <a:t>SAR439977 / EFC14828    Amplitude-O     Investigators Meeting</a:t>
            </a:r>
          </a:p>
        </p:txBody>
      </p:sp>
    </p:spTree>
    <p:extLst>
      <p:ext uri="{BB962C8B-B14F-4D97-AF65-F5344CB8AC3E}">
        <p14:creationId xmlns:p14="http://schemas.microsoft.com/office/powerpoint/2010/main" val="42378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046595BE-DA6D-4AC0-92B0-B5286DB7979C}"/>
              </a:ext>
            </a:extLst>
          </p:cNvPr>
          <p:cNvSpPr txBox="1">
            <a:spLocks/>
          </p:cNvSpPr>
          <p:nvPr/>
        </p:nvSpPr>
        <p:spPr>
          <a:xfrm>
            <a:off x="609508" y="3982328"/>
            <a:ext cx="11295017" cy="10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4500" b="1" i="1" dirty="0">
                <a:latin typeface="Calibri" panose="020F0502020204030204" pitchFamily="34" charset="0"/>
                <a:cs typeface="Calibri" panose="020F0502020204030204" pitchFamily="34" charset="0"/>
              </a:rPr>
              <a:t>A GLP-1 Receptor Agonist CV Outcomes Trial</a:t>
            </a:r>
            <a:endParaRPr lang="en-CA" sz="4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046595BE-DA6D-4AC0-92B0-B5286DB7979C}"/>
              </a:ext>
            </a:extLst>
          </p:cNvPr>
          <p:cNvSpPr txBox="1">
            <a:spLocks/>
          </p:cNvSpPr>
          <p:nvPr/>
        </p:nvSpPr>
        <p:spPr>
          <a:xfrm>
            <a:off x="3945958" y="5336950"/>
            <a:ext cx="4622119" cy="10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Final Results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9497A4-9FB0-4DD2-A680-E40C8817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0" y="602541"/>
            <a:ext cx="11020079" cy="31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4798"/>
            <a:ext cx="10668000" cy="588366"/>
          </a:xfrm>
        </p:spPr>
        <p:txBody>
          <a:bodyPr/>
          <a:lstStyle/>
          <a:p>
            <a:r>
              <a:rPr lang="en-CA" dirty="0"/>
              <a:t>The AMPLITUDE O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91175"/>
            <a:ext cx="10668000" cy="353686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AMPLITUDE O trial assessed the CV &amp; kidney effects of </a:t>
            </a:r>
            <a:r>
              <a:rPr lang="en-CA" dirty="0" err="1"/>
              <a:t>efpeglenatide</a:t>
            </a:r>
            <a:r>
              <a:rPr lang="en-CA" dirty="0"/>
              <a:t> in people with type 2 DM &amp;: </a:t>
            </a:r>
          </a:p>
          <a:p>
            <a:r>
              <a:rPr lang="en-CA" i="1" dirty="0"/>
              <a:t>A high prevalence of cardiovascular disease</a:t>
            </a:r>
          </a:p>
          <a:p>
            <a:r>
              <a:rPr lang="en-CA" i="1" dirty="0"/>
              <a:t>A high prevalence of renal disease </a:t>
            </a:r>
          </a:p>
          <a:p>
            <a:r>
              <a:rPr lang="en-CA" i="1" dirty="0"/>
              <a:t>A high HbA1c </a:t>
            </a:r>
          </a:p>
          <a:p>
            <a:r>
              <a:rPr lang="en-CA" i="1" dirty="0"/>
              <a:t>Moderate use of an SGLT2i</a:t>
            </a:r>
          </a:p>
        </p:txBody>
      </p:sp>
    </p:spTree>
    <p:extLst>
      <p:ext uri="{BB962C8B-B14F-4D97-AF65-F5344CB8AC3E}">
        <p14:creationId xmlns:p14="http://schemas.microsoft.com/office/powerpoint/2010/main" val="3668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DE709-A5A2-43FD-AC06-2BACFE287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0" t="15124" r="4403" b="1867"/>
          <a:stretch/>
        </p:blipFill>
        <p:spPr>
          <a:xfrm>
            <a:off x="4223327" y="4090821"/>
            <a:ext cx="3745346" cy="1436146"/>
          </a:xfrm>
          <a:prstGeom prst="rect">
            <a:avLst/>
          </a:prstGeom>
        </p:spPr>
      </p:pic>
      <p:sp>
        <p:nvSpPr>
          <p:cNvPr id="12" name="Subtitle 1">
            <a:extLst>
              <a:ext uri="{FF2B5EF4-FFF2-40B4-BE49-F238E27FC236}">
                <a16:creationId xmlns:a16="http://schemas.microsoft.com/office/drawing/2014/main" id="{046595BE-DA6D-4AC0-92B0-B5286DB7979C}"/>
              </a:ext>
            </a:extLst>
          </p:cNvPr>
          <p:cNvSpPr txBox="1">
            <a:spLocks/>
          </p:cNvSpPr>
          <p:nvPr/>
        </p:nvSpPr>
        <p:spPr>
          <a:xfrm>
            <a:off x="203200" y="1331033"/>
            <a:ext cx="11785600" cy="10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7500" b="1" i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and Baseline Characteristics</a:t>
            </a:r>
            <a:endParaRPr lang="en-CA" sz="7500" i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104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AMPLITUDE O Leadership &amp; Operations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206" y="1342263"/>
            <a:ext cx="1130808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431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 Steering</a:t>
            </a:r>
            <a:r>
              <a:rPr kumimoji="0" lang="en-US" sz="22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Committee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4318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HC Gerstein (Chair), K Branch, S Del Prato, NS Khurmi, CSP Lam, R Pratley, J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Rosenstock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 Sattar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431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Independent Data Monitoring Committee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Buse (Chair), R Henry (former chair), 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Comblath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Larrey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KK Ray, 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WJ Shih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431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Clinical Events Committee (Duke)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RD Lopes (Chair),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Wolf, KW Mahaffey, GP Steg,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Melloni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 Kong, D Fisher, D Jordan, K Alexander, 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Sposato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 Mehta, R Harrison, R Mathews,  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McGarrah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III, S Jones, S Shah, 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Povsic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Gellad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 Jackson, S Al-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Khatib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Jawitz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Lowenstern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 Marquis-Gravel, J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Rymer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Fudim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 Nanna, S Greene, 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Inohara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 Loring, D Chew, 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Loungani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Wegermann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Zeitouni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 Perkins, P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Endlsey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 Collier, J Morgan, G Beaulieu, A Lowe, T Chau, L Brown, M Johnson, K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Stringfellow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 Clifton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431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Sanofi Project</a:t>
            </a:r>
            <a:r>
              <a:rPr kumimoji="0" lang="en-US" sz="220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Office (Sponsor)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NS Khurmi, E Niemoeller, P Iacono, 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Ajari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G Liu, 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Stefanova-Urena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 Goldman,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Hu,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 Wen, 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Astrie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Health Research Institute (Independent Statistical Analysis)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 Dyal, 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Heenan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 Ramasundarahettige, O Shestakovska, P Rao-Melacini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061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Questions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278" y="1407558"/>
            <a:ext cx="11095451" cy="6663876"/>
          </a:xfrm>
        </p:spPr>
        <p:txBody>
          <a:bodyPr/>
          <a:lstStyle/>
          <a:p>
            <a:pPr marL="0" indent="0">
              <a:buNone/>
            </a:pPr>
            <a:r>
              <a:rPr lang="en-CA" sz="3000" b="1" dirty="0"/>
              <a:t>Primary: </a:t>
            </a:r>
            <a:r>
              <a:rPr lang="en-CA" sz="3000" i="1" dirty="0"/>
              <a:t>Is a weekly injection of 4 or 6 mg of </a:t>
            </a:r>
            <a:r>
              <a:rPr lang="en-CA" sz="3000" i="1" dirty="0" err="1"/>
              <a:t>efpeglenatide</a:t>
            </a:r>
            <a:r>
              <a:rPr lang="en-CA" sz="3000" i="1" dirty="0"/>
              <a:t> noninferior to placebo with regards to MACE outcomes in people with type 2 diabetes at high risk for CV events?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0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3000" b="1" dirty="0"/>
              <a:t>Secondary: </a:t>
            </a:r>
            <a:r>
              <a:rPr lang="en-CA" sz="3000" i="1" dirty="0"/>
              <a:t>In these people, is a weekly injection of 4 or 6 mg of </a:t>
            </a:r>
            <a:r>
              <a:rPr lang="en-CA" sz="3000" i="1" dirty="0" err="1"/>
              <a:t>efpeglenatide</a:t>
            </a:r>
            <a:r>
              <a:rPr lang="en-CA" sz="3000" i="1" dirty="0"/>
              <a:t> superior to placebo with regards to: </a:t>
            </a:r>
            <a:r>
              <a:rPr lang="en-CA" sz="3200" b="1" dirty="0"/>
              <a:t>	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CA" sz="2600" dirty="0"/>
              <a:t>   a) MACE? </a:t>
            </a:r>
            <a:r>
              <a:rPr lang="en-CA" sz="2000" dirty="0">
                <a:solidFill>
                  <a:srgbClr val="000000"/>
                </a:solidFill>
              </a:rPr>
              <a:t>(i.e., </a:t>
            </a:r>
            <a:r>
              <a:rPr lang="en-US" sz="2000" dirty="0">
                <a:solidFill>
                  <a:srgbClr val="000000"/>
                </a:solidFill>
              </a:rPr>
              <a:t>non-fatal MI, a non-fatal stroke, or death from CV or undetermined causes</a:t>
            </a:r>
            <a:r>
              <a:rPr lang="en-CA" sz="2000" dirty="0">
                <a:solidFill>
                  <a:srgbClr val="000000"/>
                </a:solidFill>
              </a:rPr>
              <a:t>)</a:t>
            </a:r>
            <a:endParaRPr lang="en-CA" sz="26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CA" sz="2600" dirty="0"/>
              <a:t>   b) MACE/ coronary revascularization/ unstable angina hospitalization?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CA" sz="2600" dirty="0"/>
              <a:t>   c) New or worsening nephropathy? </a:t>
            </a:r>
          </a:p>
          <a:p>
            <a:pPr marL="852487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000000"/>
                </a:solidFill>
              </a:rPr>
              <a:t>(i.e., new albumin-creatinine ratio [ACR] &gt;300 mg/g plus a rise ≥ 30% from baseline; or ≥ 40% fall in eGFR from baseline for ≥30 days; or dialysis for ≥90 days; or renal transplant; or eGFR &lt;15 mL/min/1.73 m</a:t>
            </a:r>
            <a:r>
              <a:rPr lang="en-CA" baseline="30000" dirty="0">
                <a:solidFill>
                  <a:srgbClr val="000000"/>
                </a:solidFill>
              </a:rPr>
              <a:t>2</a:t>
            </a:r>
            <a:r>
              <a:rPr lang="en-CA" dirty="0">
                <a:solidFill>
                  <a:srgbClr val="000000"/>
                </a:solidFill>
              </a:rPr>
              <a:t> for ≥30 days)</a:t>
            </a:r>
            <a:endParaRPr lang="en-CA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/>
          </a:p>
          <a:p>
            <a:pPr marL="0" indent="0">
              <a:buNone/>
            </a:pP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0625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63624"/>
          <a:ext cx="11316789" cy="47944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466114">
                  <a:extLst>
                    <a:ext uri="{9D8B030D-6E8A-4147-A177-3AD203B41FA5}">
                      <a16:colId xmlns:a16="http://schemas.microsoft.com/office/drawing/2014/main" val="675293475"/>
                    </a:ext>
                  </a:extLst>
                </a:gridCol>
                <a:gridCol w="4850675">
                  <a:extLst>
                    <a:ext uri="{9D8B030D-6E8A-4147-A177-3AD203B41FA5}">
                      <a16:colId xmlns:a16="http://schemas.microsoft.com/office/drawing/2014/main" val="3743932006"/>
                    </a:ext>
                  </a:extLst>
                </a:gridCol>
              </a:tblGrid>
              <a:tr h="45436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3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Inclusion Criteria</a:t>
                      </a:r>
                    </a:p>
                  </a:txBody>
                  <a:tcPr marL="50221" marR="50221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CA" sz="3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21" marR="50221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096714"/>
                  </a:ext>
                </a:extLst>
              </a:tr>
              <a:tr h="2867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 &amp; women with type 2 DM, HbA1c &gt; 7% plus h</a:t>
                      </a:r>
                      <a:r>
                        <a:rPr lang="en-US" sz="260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igh</a:t>
                      </a:r>
                      <a:r>
                        <a:rPr lang="en-US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CV risk</a:t>
                      </a:r>
                      <a:r>
                        <a:rPr lang="en-US" sz="26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defined as either:</a:t>
                      </a:r>
                      <a:endParaRPr lang="en-CA" sz="2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≥ 18 with prior CVD (CAD, Stroke, PAD, or UA hospitalization in prior 12 months)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≥ 50 (M)/55 (F), </a:t>
                      </a:r>
                      <a:r>
                        <a:rPr lang="en-US" sz="260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r>
                        <a:rPr lang="en-US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25 -59.9 &amp; either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obesity (body mass index ≥ 35 kg</a:t>
                      </a: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/m</a:t>
                      </a:r>
                      <a:r>
                        <a:rPr lang="en-CA" sz="2200" b="0" baseline="30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CA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LDL or low HDL on statin in prior 6 months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smoking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albuminuria (UACR ≥ 30 mg/g)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SBP &gt;140 or DBP &gt;90 mmHg despite BP drugs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CAD in 1</a:t>
                      </a:r>
                      <a:r>
                        <a:rPr lang="en-US" sz="2200" baseline="30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degree relative</a:t>
                      </a:r>
                      <a:r>
                        <a:rPr lang="en-US" sz="22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 </a:t>
                      </a: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&lt;55 y, F &lt; 65 y) </a:t>
                      </a:r>
                      <a:endParaRPr lang="en-CA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21" marR="50221" marT="0" marB="0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CA" sz="2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21" marR="50221" marT="0" marB="0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8306615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Participants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D21C2-E74F-44BB-A13D-C5CA23E5602A}"/>
              </a:ext>
            </a:extLst>
          </p:cNvPr>
          <p:cNvSpPr txBox="1"/>
          <p:nvPr/>
        </p:nvSpPr>
        <p:spPr>
          <a:xfrm>
            <a:off x="0" y="6418703"/>
            <a:ext cx="1200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CVD = cardiovascular disease; CAD = coronary artery disease; PAD = peripheral arterial disease; ; F= female; M = male; eGFR = estimated glomerular filtration rate;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UA = unstable angina; UACR – urine albumin/creatinine; DPP-4i = dipeptidyl peptidase-4 inhibitor; </a:t>
            </a:r>
          </a:p>
        </p:txBody>
      </p:sp>
    </p:spTree>
    <p:extLst>
      <p:ext uri="{BB962C8B-B14F-4D97-AF65-F5344CB8AC3E}">
        <p14:creationId xmlns:p14="http://schemas.microsoft.com/office/powerpoint/2010/main" val="3985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63624"/>
          <a:ext cx="11316789" cy="47944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466114">
                  <a:extLst>
                    <a:ext uri="{9D8B030D-6E8A-4147-A177-3AD203B41FA5}">
                      <a16:colId xmlns:a16="http://schemas.microsoft.com/office/drawing/2014/main" val="675293475"/>
                    </a:ext>
                  </a:extLst>
                </a:gridCol>
                <a:gridCol w="4850675">
                  <a:extLst>
                    <a:ext uri="{9D8B030D-6E8A-4147-A177-3AD203B41FA5}">
                      <a16:colId xmlns:a16="http://schemas.microsoft.com/office/drawing/2014/main" val="3743932006"/>
                    </a:ext>
                  </a:extLst>
                </a:gridCol>
              </a:tblGrid>
              <a:tr h="45436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3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Inclusion Criteria</a:t>
                      </a:r>
                    </a:p>
                  </a:txBody>
                  <a:tcPr marL="50221" marR="50221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CA" sz="3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Exclusion Criteria</a:t>
                      </a:r>
                    </a:p>
                  </a:txBody>
                  <a:tcPr marL="50221" marR="50221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096714"/>
                  </a:ext>
                </a:extLst>
              </a:tr>
              <a:tr h="2867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 &amp; women with type 2 DM, HbA1c &gt; 7% plus h</a:t>
                      </a:r>
                      <a:r>
                        <a:rPr lang="en-US" sz="260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igh</a:t>
                      </a:r>
                      <a:r>
                        <a:rPr lang="en-US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CV risk</a:t>
                      </a:r>
                      <a:r>
                        <a:rPr lang="en-US" sz="26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defined as either:</a:t>
                      </a:r>
                      <a:endParaRPr lang="en-CA" sz="2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≥ 18 with prior CVD (CAD, Stroke, PAD, or UA hospitalization in prior 12 months)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≥ 50 (M)/55 (F), </a:t>
                      </a:r>
                      <a:r>
                        <a:rPr lang="en-US" sz="260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  <a:r>
                        <a:rPr lang="en-US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25 -59.9 &amp; either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obesity (body mass index ≥ 35 kg</a:t>
                      </a: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/m</a:t>
                      </a:r>
                      <a:r>
                        <a:rPr lang="en-CA" sz="2200" b="0" baseline="30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CA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LDL or low HDL on statin in prior 6 months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smoking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albuminuria (UACR ≥ 30 mg/g)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SBP &gt;140 or DBP &gt;90 mmHg despite BP drugs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CAD in 1</a:t>
                      </a:r>
                      <a:r>
                        <a:rPr lang="en-US" sz="2200" baseline="30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degree relative</a:t>
                      </a:r>
                      <a:r>
                        <a:rPr lang="en-US" sz="22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 </a:t>
                      </a: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&lt;55 y, F &lt; 65 y) </a:t>
                      </a:r>
                      <a:endParaRPr lang="en-CA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21" marR="50221" marT="0" marB="0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Upper GI disease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Pancreatitis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Medullary Thyroid Cancer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</a:t>
                      </a:r>
                      <a:r>
                        <a:rPr lang="en-CA" sz="26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diabetic </a:t>
                      </a: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retinopathy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GLP-1 RA/DPP4i use (3 months)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eGFR &lt; 25 ml/min/1.73m</a:t>
                      </a:r>
                      <a:r>
                        <a:rPr lang="en-CA" sz="2600" baseline="30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liver function test,</a:t>
                      </a:r>
                      <a:r>
                        <a:rPr lang="en-CA" sz="26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amylase, lipase, or calcitonin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CA" sz="2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life expectancy</a:t>
                      </a:r>
                      <a:endParaRPr lang="en-CA" sz="2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221" marR="50221" marT="0" marB="0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8306615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Participants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D21C2-E74F-44BB-A13D-C5CA23E5602A}"/>
              </a:ext>
            </a:extLst>
          </p:cNvPr>
          <p:cNvSpPr txBox="1"/>
          <p:nvPr/>
        </p:nvSpPr>
        <p:spPr>
          <a:xfrm>
            <a:off x="0" y="6418703"/>
            <a:ext cx="1200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CVD = cardiovascular disease; CAD = coronary artery disease; PAD = peripheral arterial disease; ; F= female; M = male; eGFR = estimated glomerular filtration rate;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UA = unstable angina; UACR – urine albumin/creatinine; DPP-4i = dipeptidyl peptidase-4 inhibitor; </a:t>
            </a:r>
          </a:p>
        </p:txBody>
      </p:sp>
    </p:spTree>
    <p:extLst>
      <p:ext uri="{BB962C8B-B14F-4D97-AF65-F5344CB8AC3E}">
        <p14:creationId xmlns:p14="http://schemas.microsoft.com/office/powerpoint/2010/main" val="28953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96582"/>
            <a:ext cx="11092927" cy="535274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/>
              <a:t>International RCT randomizing eligible patients 1:1:1 to 4 mg </a:t>
            </a:r>
            <a:r>
              <a:rPr lang="en-US" altLang="en-US" dirty="0" err="1"/>
              <a:t>efpeglenatide</a:t>
            </a:r>
            <a:r>
              <a:rPr lang="en-US" altLang="en-US" dirty="0"/>
              <a:t> or 6 mg </a:t>
            </a:r>
            <a:r>
              <a:rPr lang="en-US" altLang="en-US" dirty="0" err="1"/>
              <a:t>efpeglenatide</a:t>
            </a:r>
            <a:r>
              <a:rPr lang="en-US" altLang="en-US" dirty="0"/>
              <a:t> or placebo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/>
              <a:t>Stratified randomization: current or future use of SGLT2i or neither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/>
              <a:t>Visits @ baseline &amp; week 12, 24 then every 24 weeks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/>
              <a:t>Study medication was added to pre-randomization therapy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/>
              <a:t>No change in glucose-lowering meds until 12 week visit unless baseline HbA1c &lt; 7.5% &amp; on insulin/sulfonylurea/meglitinide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/>
              <a:t>No use of any GLP1 RA or DPP4 inhibitor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3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53" y="1391374"/>
            <a:ext cx="11127374" cy="508498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Assuming placebo MACE rate &gt;3.7% &amp; 12-month recruitment, N~4000 provided 90% power for non-inferiority at 1.3 margin</a:t>
            </a:r>
            <a:endParaRPr lang="en-CA" dirty="0"/>
          </a:p>
          <a:p>
            <a:pPr>
              <a:spcBef>
                <a:spcPts val="600"/>
              </a:spcBef>
            </a:pPr>
            <a:r>
              <a:rPr lang="en-US" altLang="en-US" dirty="0"/>
              <a:t>Study Duration: </a:t>
            </a:r>
            <a:r>
              <a:rPr lang="en-US" dirty="0"/>
              <a:t>until 330 MACE events</a:t>
            </a:r>
          </a:p>
          <a:p>
            <a:pPr>
              <a:spcBef>
                <a:spcPts val="600"/>
              </a:spcBef>
            </a:pPr>
            <a:r>
              <a:rPr lang="en-US" dirty="0"/>
              <a:t>If non-inferiority for the primary outcome, additional outcomes were hierarchically assessed for superiority until non-significant: 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MACE 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MACE or coronary revascularization or unstable angina hospitalization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New or worsening nephropathy </a:t>
            </a:r>
            <a:r>
              <a:rPr lang="en-US" sz="2000" dirty="0"/>
              <a:t>(i.e., renal composite)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MACE or non-CV death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Renal function outcome </a:t>
            </a:r>
            <a:r>
              <a:rPr lang="en-US" sz="2000" dirty="0"/>
              <a:t>(i.e., outcome 3 [without albuminuria criterion] or death)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MACE, non-CV death, heart failure, or renal function outcome</a:t>
            </a:r>
          </a:p>
        </p:txBody>
      </p:sp>
    </p:spTree>
    <p:extLst>
      <p:ext uri="{BB962C8B-B14F-4D97-AF65-F5344CB8AC3E}">
        <p14:creationId xmlns:p14="http://schemas.microsoft.com/office/powerpoint/2010/main" val="31419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8CEFDB-3F2A-4804-A5C2-DE2B3238B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5" y="714139"/>
            <a:ext cx="11709551" cy="6143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194326-C133-472A-8A3A-A0C368318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0" t="15124" r="4403" b="1867"/>
          <a:stretch/>
        </p:blipFill>
        <p:spPr>
          <a:xfrm>
            <a:off x="-1" y="0"/>
            <a:ext cx="3030526" cy="1162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612686-48BD-4D40-AEA9-4A167C83D3D9}"/>
              </a:ext>
            </a:extLst>
          </p:cNvPr>
          <p:cNvSpPr txBox="1"/>
          <p:nvPr/>
        </p:nvSpPr>
        <p:spPr>
          <a:xfrm>
            <a:off x="495300" y="3933825"/>
            <a:ext cx="2516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4076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28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countries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 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continents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2AED-4EE0-414B-9618-83E75D6C03B9}"/>
              </a:ext>
            </a:extLst>
          </p:cNvPr>
          <p:cNvSpPr txBox="1"/>
          <p:nvPr/>
        </p:nvSpPr>
        <p:spPr>
          <a:xfrm>
            <a:off x="3769519" y="194148"/>
            <a:ext cx="7165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Recruitment at 344 sites from May 2018 – April 25, 2019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D1929-9C67-4266-8258-8C7B806D57E8}"/>
              </a:ext>
            </a:extLst>
          </p:cNvPr>
          <p:cNvSpPr txBox="1"/>
          <p:nvPr/>
        </p:nvSpPr>
        <p:spPr>
          <a:xfrm>
            <a:off x="4688605" y="5027081"/>
            <a:ext cx="5327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Participants were randomly assigned to: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efpeglenatide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4 mg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/week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efpeglenatide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6 mg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/week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weekly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placebo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BCD9A7D-7C35-46EC-8FC3-2C7EEFD44EFB}"/>
              </a:ext>
            </a:extLst>
          </p:cNvPr>
          <p:cNvSpPr/>
          <p:nvPr/>
        </p:nvSpPr>
        <p:spPr bwMode="auto">
          <a:xfrm>
            <a:off x="9256692" y="5599232"/>
            <a:ext cx="251670" cy="570451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4450" rIns="90488" bIns="4445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73DC0-E8A2-4418-B8A2-44A40CD44CED}"/>
              </a:ext>
            </a:extLst>
          </p:cNvPr>
          <p:cNvSpPr txBox="1"/>
          <p:nvPr/>
        </p:nvSpPr>
        <p:spPr>
          <a:xfrm>
            <a:off x="9517488" y="5684551"/>
            <a:ext cx="19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analyzed together </a:t>
            </a:r>
          </a:p>
        </p:txBody>
      </p:sp>
    </p:spTree>
    <p:extLst>
      <p:ext uri="{BB962C8B-B14F-4D97-AF65-F5344CB8AC3E}">
        <p14:creationId xmlns:p14="http://schemas.microsoft.com/office/powerpoint/2010/main" val="943516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Baseline Characteristics: N = 4076 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918817"/>
              </p:ext>
            </p:extLst>
          </p:nvPr>
        </p:nvGraphicFramePr>
        <p:xfrm>
          <a:off x="762001" y="1600200"/>
          <a:ext cx="5537200" cy="4061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637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Age (years)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kern="1200" dirty="0">
                          <a:ln w="9525" cap="flat" cmpd="sng" algn="ctr">
                            <a:noFill/>
                            <a:prstDash val="solid"/>
                            <a:round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/>
                        </a:rPr>
                        <a:t>64.5 (8.2)*</a:t>
                      </a:r>
                      <a:endParaRPr lang="en-US" sz="2300" b="0" i="0" u="none" strike="noStrike" dirty="0">
                        <a:ln w="9525" cap="flat" cmpd="sng" algn="ctr">
                          <a:noFill/>
                          <a:prstDash val="solid"/>
                          <a:round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637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Females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kern="1200" dirty="0">
                          <a:ln w="9525" cap="flat" cmpd="sng" algn="ctr">
                            <a:noFill/>
                            <a:prstDash val="solid"/>
                            <a:round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/>
                        </a:rPr>
                        <a:t>33%</a:t>
                      </a:r>
                      <a:endParaRPr lang="en-US" sz="2300" b="0" i="0" u="none" strike="noStrike" dirty="0">
                        <a:ln w="9525" cap="flat" cmpd="sng" algn="ctr">
                          <a:noFill/>
                          <a:prstDash val="solid"/>
                          <a:round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637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White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kern="1200" dirty="0">
                          <a:ln w="9525" cap="flat" cmpd="sng" algn="ctr">
                            <a:noFill/>
                            <a:prstDash val="solid"/>
                            <a:round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/>
                        </a:rPr>
                        <a:t>87%</a:t>
                      </a:r>
                      <a:endParaRPr lang="en-US" sz="2300" b="0" i="0" u="none" strike="noStrike" dirty="0">
                        <a:ln w="9525" cap="flat" cmpd="sng" algn="ctr">
                          <a:noFill/>
                          <a:prstDash val="solid"/>
                          <a:round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637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Tobacco Use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kern="1200" dirty="0">
                          <a:ln w="9525" cap="flat" cmpd="sng" algn="ctr">
                            <a:noFill/>
                            <a:prstDash val="solid"/>
                            <a:round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/>
                        </a:rPr>
                        <a:t>16%</a:t>
                      </a:r>
                      <a:endParaRPr lang="en-US" sz="2300" b="0" i="0" u="none" strike="noStrike" dirty="0">
                        <a:ln w="9525" cap="flat" cmpd="sng" algn="ctr">
                          <a:noFill/>
                          <a:prstDash val="solid"/>
                          <a:round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637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Diabetes Duration (years)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dirty="0">
                          <a:ln w="9525" cap="flat" cmpd="sng" algn="ctr">
                            <a:noFill/>
                            <a:prstDash val="solid"/>
                            <a:round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15.4 (8.8)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175419"/>
                  </a:ext>
                </a:extLst>
              </a:tr>
              <a:tr h="507637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Prior</a:t>
                      </a:r>
                      <a:r>
                        <a:rPr lang="en-US" sz="2300" b="1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CV Disease</a:t>
                      </a:r>
                      <a:endParaRPr lang="en-US" sz="2300" b="1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kern="1200" dirty="0">
                          <a:ln w="9525" cap="flat" cmpd="sng" algn="ctr">
                            <a:noFill/>
                            <a:prstDash val="solid"/>
                            <a:round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/>
                        </a:rPr>
                        <a:t>90%</a:t>
                      </a:r>
                      <a:endParaRPr lang="en-US" sz="2300" b="0" i="0" u="none" strike="noStrike" dirty="0">
                        <a:ln w="9525" cap="flat" cmpd="sng" algn="ctr">
                          <a:noFill/>
                          <a:prstDash val="solid"/>
                          <a:round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637">
                <a:tc>
                  <a:txBody>
                    <a:bodyPr/>
                    <a:lstStyle/>
                    <a:p>
                      <a:pPr algn="l"/>
                      <a:r>
                        <a:rPr lang="en-US" sz="2300" b="1" i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eGFR &lt; 60 ml/min/1.73m</a:t>
                      </a:r>
                      <a:r>
                        <a:rPr lang="en-US" sz="2300" b="1" i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US" sz="2300" b="1" i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ln w="9525" cap="flat" cmpd="sng" algn="ctr">
                            <a:noFill/>
                            <a:prstDash val="solid"/>
                            <a:round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4565538"/>
                  </a:ext>
                </a:extLst>
              </a:tr>
              <a:tr h="507637">
                <a:tc>
                  <a:txBody>
                    <a:bodyPr/>
                    <a:lstStyle/>
                    <a:p>
                      <a:pPr algn="l"/>
                      <a:r>
                        <a:rPr lang="en-US" sz="2300" b="1" i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Prior CVD &amp; </a:t>
                      </a:r>
                      <a:r>
                        <a:rPr lang="en-US" sz="2300" b="1" i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eGFR</a:t>
                      </a:r>
                      <a:r>
                        <a:rPr lang="en-US" sz="2300" b="1" i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&lt; 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ln w="9525" cap="flat" cmpd="sng" algn="ctr">
                            <a:noFill/>
                            <a:prstDash val="solid"/>
                            <a:round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37606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43862"/>
              </p:ext>
            </p:extLst>
          </p:nvPr>
        </p:nvGraphicFramePr>
        <p:xfrm>
          <a:off x="6635692" y="1600200"/>
          <a:ext cx="5432787" cy="5691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0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167">
                <a:tc>
                  <a:txBody>
                    <a:bodyPr/>
                    <a:lstStyle/>
                    <a:p>
                      <a:pPr algn="l"/>
                      <a:r>
                        <a:rPr lang="en-US" sz="2300" b="1" i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Prior Heart Failure</a:t>
                      </a:r>
                      <a:endParaRPr lang="en-US" sz="2300" b="1" i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kern="1200" dirty="0">
                          <a:ln w="9525" cap="flat" cmpd="sng" algn="ctr">
                            <a:noFill/>
                            <a:prstDash val="solid"/>
                            <a:round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/>
                        </a:rPr>
                        <a:t>18%</a:t>
                      </a:r>
                      <a:endParaRPr lang="en-US" sz="2300" b="0" i="0" u="none" strike="noStrike" dirty="0">
                        <a:ln w="9525" cap="flat" cmpd="sng" algn="ctr">
                          <a:noFill/>
                          <a:prstDash val="solid"/>
                          <a:round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167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Hypertension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kern="1200" dirty="0">
                          <a:ln w="9525" cap="flat" cmpd="sng" algn="ctr">
                            <a:noFill/>
                            <a:prstDash val="solid"/>
                            <a:round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/>
                        </a:rPr>
                        <a:t>91%</a:t>
                      </a:r>
                      <a:endParaRPr lang="en-CA" sz="2300" b="0" i="0" u="none" strike="noStrike" dirty="0">
                        <a:ln w="9525" cap="flat" cmpd="sng" algn="ctr">
                          <a:noFill/>
                          <a:prstDash val="solid"/>
                          <a:round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167">
                <a:tc>
                  <a:txBody>
                    <a:bodyPr/>
                    <a:lstStyle/>
                    <a:p>
                      <a:pPr algn="l"/>
                      <a:r>
                        <a:rPr lang="en-US" sz="2300" b="1" i="0" u="none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Prior Retinopathy</a:t>
                      </a:r>
                      <a:endParaRPr lang="en-US" sz="2300" b="1" i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300" b="0" i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167">
                <a:tc>
                  <a:txBody>
                    <a:bodyPr/>
                    <a:lstStyle/>
                    <a:p>
                      <a:r>
                        <a:rPr lang="en-CA" sz="2300" b="1" dirty="0">
                          <a:solidFill>
                            <a:schemeClr val="bg2"/>
                          </a:solidFill>
                        </a:rPr>
                        <a:t>Albuminuria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300" dirty="0">
                          <a:solidFill>
                            <a:schemeClr val="bg2"/>
                          </a:solidFill>
                        </a:rPr>
                        <a:t>49%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953511"/>
                  </a:ext>
                </a:extLst>
              </a:tr>
              <a:tr h="569167">
                <a:tc>
                  <a:txBody>
                    <a:bodyPr/>
                    <a:lstStyle/>
                    <a:p>
                      <a:pPr algn="l"/>
                      <a:r>
                        <a:rPr lang="en-US" sz="2300" b="1" i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BMI (kg/m</a:t>
                      </a:r>
                      <a:r>
                        <a:rPr lang="en-US" sz="2300" b="1" i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lang="en-US" sz="2300" b="1" i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2300" b="1" i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300" b="0" i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32.7 (6.2)</a:t>
                      </a:r>
                      <a:endParaRPr lang="en-CA" sz="2300" b="0" i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347283"/>
                  </a:ext>
                </a:extLst>
              </a:tr>
              <a:tr h="569167">
                <a:tc>
                  <a:txBody>
                    <a:bodyPr/>
                    <a:lstStyle/>
                    <a:p>
                      <a:pPr algn="l"/>
                      <a:r>
                        <a:rPr lang="en-US" sz="2300" b="1" i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BP (mm Hg)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300" b="0" i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135/77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363459"/>
                  </a:ext>
                </a:extLst>
              </a:tr>
              <a:tr h="569167">
                <a:tc>
                  <a:txBody>
                    <a:bodyPr/>
                    <a:lstStyle/>
                    <a:p>
                      <a:endParaRPr lang="en-CA" sz="23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3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167">
                <a:tc>
                  <a:txBody>
                    <a:bodyPr/>
                    <a:lstStyle/>
                    <a:p>
                      <a:pPr algn="l"/>
                      <a:endParaRPr lang="en-US" sz="2300" b="1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300" b="0" i="0" u="none" strike="noStrike" dirty="0">
                        <a:ln w="9525" cap="flat" cmpd="sng" algn="ctr">
                          <a:noFill/>
                          <a:prstDash val="solid"/>
                          <a:round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167">
                <a:tc>
                  <a:txBody>
                    <a:bodyPr/>
                    <a:lstStyle/>
                    <a:p>
                      <a:pPr algn="l"/>
                      <a:endParaRPr lang="en-US" sz="2300" b="1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300" b="0" i="0" u="none" strike="noStrike" dirty="0">
                        <a:ln w="9525" cap="flat" cmpd="sng" algn="ctr">
                          <a:noFill/>
                          <a:prstDash val="solid"/>
                          <a:round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167">
                <a:tc>
                  <a:txBody>
                    <a:bodyPr/>
                    <a:lstStyle/>
                    <a:p>
                      <a:pPr algn="l"/>
                      <a:endParaRPr lang="en-US" sz="2300" b="1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300" b="0" i="0" u="none" strike="noStrike" dirty="0">
                        <a:ln w="9525" cap="flat" cmpd="sng" algn="ctr">
                          <a:noFill/>
                          <a:prstDash val="solid"/>
                          <a:round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DF5377-D17F-445D-98ED-565172E51B1D}"/>
              </a:ext>
            </a:extLst>
          </p:cNvPr>
          <p:cNvSpPr txBox="1"/>
          <p:nvPr/>
        </p:nvSpPr>
        <p:spPr>
          <a:xfrm>
            <a:off x="0" y="6488668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*Standard Deviations are shown within brackets</a:t>
            </a:r>
          </a:p>
        </p:txBody>
      </p:sp>
    </p:spTree>
    <p:extLst>
      <p:ext uri="{BB962C8B-B14F-4D97-AF65-F5344CB8AC3E}">
        <p14:creationId xmlns:p14="http://schemas.microsoft.com/office/powerpoint/2010/main" val="18884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DE709-A5A2-43FD-AC06-2BACFE287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0" t="15124" r="4403" b="1867"/>
          <a:stretch/>
        </p:blipFill>
        <p:spPr>
          <a:xfrm>
            <a:off x="4223327" y="4090821"/>
            <a:ext cx="3745346" cy="1436146"/>
          </a:xfrm>
          <a:prstGeom prst="rect">
            <a:avLst/>
          </a:prstGeom>
        </p:spPr>
      </p:pic>
      <p:sp>
        <p:nvSpPr>
          <p:cNvPr id="12" name="Subtitle 1">
            <a:extLst>
              <a:ext uri="{FF2B5EF4-FFF2-40B4-BE49-F238E27FC236}">
                <a16:creationId xmlns:a16="http://schemas.microsoft.com/office/drawing/2014/main" id="{046595BE-DA6D-4AC0-92B0-B5286DB7979C}"/>
              </a:ext>
            </a:extLst>
          </p:cNvPr>
          <p:cNvSpPr txBox="1">
            <a:spLocks/>
          </p:cNvSpPr>
          <p:nvPr/>
        </p:nvSpPr>
        <p:spPr>
          <a:xfrm>
            <a:off x="203200" y="2029533"/>
            <a:ext cx="11785600" cy="10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7500" b="1" i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en-CA" sz="7500" i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16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Baseline Drug Use: N = 4076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58641"/>
              </p:ext>
            </p:extLst>
          </p:nvPr>
        </p:nvGraphicFramePr>
        <p:xfrm>
          <a:off x="762000" y="1400725"/>
          <a:ext cx="4808483" cy="3276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2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7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800" b="1" u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Glucose</a:t>
                      </a:r>
                      <a:r>
                        <a:rPr lang="en-CA" sz="2800" b="1" u="none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 Lowering Drugs</a:t>
                      </a:r>
                      <a:endParaRPr lang="en-CA" sz="2800" b="1" u="none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CA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None</a:t>
                      </a:r>
                      <a:endParaRPr lang="en-CA" sz="23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2%</a:t>
                      </a:r>
                      <a:endParaRPr lang="en-CA" sz="23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59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Any Insulin</a:t>
                      </a:r>
                      <a:r>
                        <a:rPr lang="en-US" sz="2300" b="1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CA" sz="23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63%</a:t>
                      </a:r>
                      <a:endParaRPr lang="en-CA" sz="23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446501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Metformin</a:t>
                      </a:r>
                      <a:endParaRPr lang="en-CA" sz="23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73%</a:t>
                      </a:r>
                      <a:endParaRPr lang="en-CA" sz="23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Sulfonylureas</a:t>
                      </a:r>
                      <a:endParaRPr lang="en-CA" sz="23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25%</a:t>
                      </a:r>
                      <a:endParaRPr lang="en-CA" sz="23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SGLT2 inhibitor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15%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526537"/>
              </p:ext>
            </p:extLst>
          </p:nvPr>
        </p:nvGraphicFramePr>
        <p:xfrm>
          <a:off x="6611007" y="1400725"/>
          <a:ext cx="4808483" cy="3685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2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800" b="1" u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Cardiovascular Drugs</a:t>
                      </a:r>
                    </a:p>
                  </a:txBody>
                  <a:tcPr marL="42545" marR="4254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CA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ACE-I/ARB/ARNI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80%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Beta</a:t>
                      </a:r>
                      <a:r>
                        <a:rPr lang="en-US" sz="2300" b="1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Blockers</a:t>
                      </a:r>
                      <a:endParaRPr lang="en-CA" sz="23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66%</a:t>
                      </a:r>
                      <a:endParaRPr lang="en-CA" sz="23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Statins 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81%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Fibrates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9%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274362"/>
                  </a:ext>
                </a:extLst>
              </a:tr>
              <a:tr h="51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1" i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ASA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0" i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68%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192">
                <a:tc>
                  <a:txBody>
                    <a:bodyPr/>
                    <a:lstStyle/>
                    <a:p>
                      <a:r>
                        <a:rPr lang="en-CA" sz="2300" b="1" dirty="0">
                          <a:effectLst/>
                        </a:rPr>
                        <a:t>Other Antiplatelet Drugs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300" b="0" dirty="0">
                          <a:effectLst/>
                        </a:rPr>
                        <a:t>26%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3805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CAE0AB-EECD-4A21-BFB8-C116D0E17529}"/>
              </a:ext>
            </a:extLst>
          </p:cNvPr>
          <p:cNvSpPr txBox="1"/>
          <p:nvPr/>
        </p:nvSpPr>
        <p:spPr>
          <a:xfrm>
            <a:off x="0" y="6581001"/>
            <a:ext cx="9524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/>
                </a:solidFill>
              </a:rPr>
              <a:t>ACE-I = angiotensin converting enzyme inhibitor; ARB = angiotensin receptor blocker; ARNI = Angiotensin receptor-</a:t>
            </a:r>
            <a:r>
              <a:rPr lang="en-US" sz="1200" i="1" dirty="0" err="1">
                <a:solidFill>
                  <a:schemeClr val="bg2"/>
                </a:solidFill>
              </a:rPr>
              <a:t>neprilysin</a:t>
            </a:r>
            <a:r>
              <a:rPr lang="en-US" sz="1200" i="1" dirty="0">
                <a:solidFill>
                  <a:schemeClr val="bg2"/>
                </a:solidFill>
              </a:rPr>
              <a:t> inhibitor</a:t>
            </a:r>
          </a:p>
        </p:txBody>
      </p:sp>
    </p:spTree>
    <p:extLst>
      <p:ext uri="{BB962C8B-B14F-4D97-AF65-F5344CB8AC3E}">
        <p14:creationId xmlns:p14="http://schemas.microsoft.com/office/powerpoint/2010/main" val="35751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Baseline Lab Tests: N = 4076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82556"/>
              </p:ext>
            </p:extLst>
          </p:nvPr>
        </p:nvGraphicFramePr>
        <p:xfrm>
          <a:off x="762001" y="1613297"/>
          <a:ext cx="10667998" cy="489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CA" sz="23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1" u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Conventional</a:t>
                      </a:r>
                      <a:r>
                        <a:rPr lang="en-CA" sz="2300" b="1" u="none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CA" sz="2300" b="1" u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Units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1" u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SI Units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743">
                <a:tc>
                  <a:txBody>
                    <a:bodyPr/>
                    <a:lstStyle/>
                    <a:p>
                      <a:r>
                        <a:rPr lang="en-CA" sz="2300" b="1" dirty="0">
                          <a:solidFill>
                            <a:schemeClr val="bg2"/>
                          </a:solidFill>
                          <a:latin typeface="+mn-lt"/>
                        </a:rPr>
                        <a:t>HbA1c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300" dirty="0">
                          <a:solidFill>
                            <a:schemeClr val="bg2"/>
                          </a:solidFill>
                          <a:latin typeface="+mn-lt"/>
                        </a:rPr>
                        <a:t>8.9 (1.5)%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300" dirty="0">
                          <a:solidFill>
                            <a:schemeClr val="bg2"/>
                          </a:solidFill>
                          <a:latin typeface="+mn-lt"/>
                        </a:rPr>
                        <a:t>74 (16)* mmol/mol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CA" sz="23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CA" sz="2300" dirty="0">
                        <a:solidFill>
                          <a:srgbClr val="98758F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CA" sz="23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90119"/>
                  </a:ext>
                </a:extLst>
              </a:tr>
              <a:tr h="519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Total Cholesterol</a:t>
                      </a:r>
                      <a:endParaRPr lang="en-CA" sz="23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162 (47) mg/dl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4.21 (1.23) mM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LDL Cholesterol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81</a:t>
                      </a:r>
                      <a:r>
                        <a:rPr lang="en-CA" sz="23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(39) mg/dl 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2.07 (0.98) mM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HDL Cholesterol</a:t>
                      </a:r>
                      <a:endParaRPr lang="en-CA" sz="23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42 (12) mg/dl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1.11 (0.31) mM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Triglyceride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174 (125, 250) mg/dl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1.91 (1.37, 2.75) </a:t>
                      </a:r>
                      <a:r>
                        <a:rPr lang="en-CA" sz="23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mM</a:t>
                      </a:r>
                      <a:endParaRPr lang="en-CA" sz="23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943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CA" sz="23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CA" sz="2300" dirty="0">
                        <a:solidFill>
                          <a:srgbClr val="98758F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CA" sz="23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008030"/>
                  </a:ext>
                </a:extLst>
              </a:tr>
              <a:tr h="519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b="1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eGFR</a:t>
                      </a:r>
                      <a:endParaRPr lang="en-CA" sz="23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72 (22) ml/min/1.73m</a:t>
                      </a:r>
                      <a:r>
                        <a:rPr lang="en-CA" sz="2300" baseline="30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CA" sz="23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72 (22) ml/min/1.73m</a:t>
                      </a:r>
                      <a:r>
                        <a:rPr lang="en-CA" sz="2300" baseline="30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23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Urine ACR </a:t>
                      </a:r>
                      <a:endParaRPr lang="en-CA" sz="23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28.2 (9.7, 114.2) mg/g</a:t>
                      </a: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CA" sz="23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3.2 (1.1, 12.9) mg/</a:t>
                      </a:r>
                      <a:r>
                        <a:rPr lang="en-CA" sz="23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mmol</a:t>
                      </a:r>
                      <a:endParaRPr lang="en-CA" sz="23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5" marR="4254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E2A6F0-D37B-45D1-B9B6-99E1A61E6FD2}"/>
              </a:ext>
            </a:extLst>
          </p:cNvPr>
          <p:cNvSpPr txBox="1"/>
          <p:nvPr/>
        </p:nvSpPr>
        <p:spPr>
          <a:xfrm>
            <a:off x="0" y="6488668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*Standard Deviations are shown within brackets</a:t>
            </a:r>
          </a:p>
        </p:txBody>
      </p:sp>
    </p:spTree>
    <p:extLst>
      <p:ext uri="{BB962C8B-B14F-4D97-AF65-F5344CB8AC3E}">
        <p14:creationId xmlns:p14="http://schemas.microsoft.com/office/powerpoint/2010/main" val="30991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20235"/>
            <a:ext cx="10668000" cy="1897955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b="1" i="1" dirty="0"/>
              <a:t>Median Follow-up (IQR): 1.81 years (1.89, 1.98)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en-US" sz="3500" i="1" dirty="0"/>
              <a:t>Person-years of Follow-up = 7395.4 </a:t>
            </a:r>
            <a:endParaRPr lang="en-CA" sz="3500" i="1" dirty="0"/>
          </a:p>
        </p:txBody>
      </p:sp>
    </p:spTree>
    <p:extLst>
      <p:ext uri="{BB962C8B-B14F-4D97-AF65-F5344CB8AC3E}">
        <p14:creationId xmlns:p14="http://schemas.microsoft.com/office/powerpoint/2010/main" val="1570418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Patient Disposition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EECAE3A-69DC-41B9-902A-425441422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93089" y="1430556"/>
            <a:ext cx="8722664" cy="5345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9503E6-49C0-4172-96AC-635F9410132E}"/>
              </a:ext>
            </a:extLst>
          </p:cNvPr>
          <p:cNvSpPr txBox="1"/>
          <p:nvPr/>
        </p:nvSpPr>
        <p:spPr>
          <a:xfrm>
            <a:off x="2425301" y="3391439"/>
            <a:ext cx="7360445" cy="1354217"/>
          </a:xfrm>
          <a:prstGeom prst="rect">
            <a:avLst/>
          </a:prstGeom>
          <a:solidFill>
            <a:srgbClr val="E1D5DE">
              <a:alpha val="97647"/>
            </a:srgbClr>
          </a:solidFill>
          <a:ln w="34925" cmpd="thinThick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96.7% Retention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i.e., primary outcome, final visit without primary outcome, or non-CV death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99.9% Vital Status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15D982-A6AD-41DD-BF97-387B2BE61B82}"/>
              </a:ext>
            </a:extLst>
          </p:cNvPr>
          <p:cNvSpPr/>
          <p:nvPr/>
        </p:nvSpPr>
        <p:spPr bwMode="auto">
          <a:xfrm flipV="1">
            <a:off x="4704203" y="5599334"/>
            <a:ext cx="2688116" cy="1354217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4450" rIns="90488" bIns="4445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578653-80AD-4272-AB16-AB3A75B990F8}"/>
              </a:ext>
            </a:extLst>
          </p:cNvPr>
          <p:cNvSpPr/>
          <p:nvPr/>
        </p:nvSpPr>
        <p:spPr bwMode="auto">
          <a:xfrm>
            <a:off x="1709341" y="4348972"/>
            <a:ext cx="9575694" cy="157232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4450" rIns="90488" bIns="4445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084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549"/>
            <a:ext cx="10668000" cy="934615"/>
          </a:xfrm>
        </p:spPr>
        <p:txBody>
          <a:bodyPr/>
          <a:lstStyle/>
          <a:p>
            <a:r>
              <a:rPr lang="en-CA" dirty="0"/>
              <a:t>Adherence to Study Drug</a:t>
            </a:r>
            <a:br>
              <a:rPr lang="en-CA" dirty="0"/>
            </a:br>
            <a:r>
              <a:rPr lang="en-CA" sz="2500" dirty="0">
                <a:solidFill>
                  <a:schemeClr val="bg2"/>
                </a:solidFill>
              </a:rPr>
              <a:t>In 4076 Participants Followed for a Median of 1.8 years </a:t>
            </a:r>
            <a:endParaRPr lang="en-CA" dirty="0">
              <a:solidFill>
                <a:schemeClr val="bg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35528"/>
              </p:ext>
            </p:extLst>
          </p:nvPr>
        </p:nvGraphicFramePr>
        <p:xfrm>
          <a:off x="848296" y="1825180"/>
          <a:ext cx="10581705" cy="3540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2279">
                  <a:extLst>
                    <a:ext uri="{9D8B030D-6E8A-4147-A177-3AD203B41FA5}">
                      <a16:colId xmlns:a16="http://schemas.microsoft.com/office/drawing/2014/main" val="2763075937"/>
                    </a:ext>
                  </a:extLst>
                </a:gridCol>
                <a:gridCol w="3981450">
                  <a:extLst>
                    <a:ext uri="{9D8B030D-6E8A-4147-A177-3AD203B41FA5}">
                      <a16:colId xmlns:a16="http://schemas.microsoft.com/office/drawing/2014/main" val="56886446"/>
                    </a:ext>
                  </a:extLst>
                </a:gridCol>
                <a:gridCol w="2847976">
                  <a:extLst>
                    <a:ext uri="{9D8B030D-6E8A-4147-A177-3AD203B41FA5}">
                      <a16:colId xmlns:a16="http://schemas.microsoft.com/office/drawing/2014/main" val="3891428716"/>
                    </a:ext>
                  </a:extLst>
                </a:gridCol>
              </a:tblGrid>
              <a:tr h="838699">
                <a:tc>
                  <a:txBody>
                    <a:bodyPr/>
                    <a:lstStyle/>
                    <a:p>
                      <a:endParaRPr lang="en-CA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>
                          <a:solidFill>
                            <a:schemeClr val="bg2"/>
                          </a:solidFill>
                        </a:rPr>
                        <a:t>Efpeglenatide</a:t>
                      </a:r>
                      <a:r>
                        <a:rPr lang="en-CA" sz="2400" b="1" dirty="0">
                          <a:solidFill>
                            <a:schemeClr val="bg2"/>
                          </a:solidFill>
                        </a:rPr>
                        <a:t> (4 or 6 mg)</a:t>
                      </a:r>
                    </a:p>
                    <a:p>
                      <a:pPr algn="ctr"/>
                      <a:r>
                        <a:rPr lang="en-CA" sz="2400" dirty="0">
                          <a:solidFill>
                            <a:schemeClr val="bg2"/>
                          </a:solidFill>
                        </a:rPr>
                        <a:t>N = 2717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bg2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CA" sz="2400" dirty="0">
                          <a:solidFill>
                            <a:schemeClr val="bg2"/>
                          </a:solidFill>
                        </a:rPr>
                        <a:t>N = 1359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268977"/>
                  </a:ext>
                </a:extLst>
              </a:tr>
              <a:tr h="900606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bg2"/>
                          </a:solidFill>
                        </a:rPr>
                        <a:t>% of Follow-up Time </a:t>
                      </a:r>
                      <a:r>
                        <a:rPr lang="en-CA" sz="2400" b="1" baseline="0" dirty="0">
                          <a:solidFill>
                            <a:schemeClr val="bg2"/>
                          </a:solidFill>
                        </a:rPr>
                        <a:t>on the Study Drug</a:t>
                      </a:r>
                      <a:endParaRPr lang="en-CA" sz="2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bg2"/>
                          </a:solidFill>
                        </a:rPr>
                        <a:t>88.9%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bg2"/>
                          </a:solidFill>
                        </a:rPr>
                        <a:t>91.1%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481685"/>
                  </a:ext>
                </a:extLst>
              </a:tr>
              <a:tr h="900606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bg2"/>
                          </a:solidFill>
                        </a:rPr>
                        <a:t>On Study Drug at Last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bg2"/>
                          </a:solidFill>
                        </a:rPr>
                        <a:t>80.7%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bg2"/>
                          </a:solidFill>
                        </a:rPr>
                        <a:t>80.4%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8298"/>
                  </a:ext>
                </a:extLst>
              </a:tr>
              <a:tr h="900606">
                <a:tc>
                  <a:txBody>
                    <a:bodyPr/>
                    <a:lstStyle/>
                    <a:p>
                      <a:r>
                        <a:rPr lang="en-CA" sz="2400" b="1" dirty="0">
                          <a:solidFill>
                            <a:schemeClr val="bg2"/>
                          </a:solidFill>
                        </a:rPr>
                        <a:t>Stopped due to an adverse event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bg2"/>
                          </a:solidFill>
                        </a:rPr>
                        <a:t>5.4% 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bg2"/>
                          </a:solidFill>
                        </a:rPr>
                        <a:t>3.6%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480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366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DE709-A5A2-43FD-AC06-2BACFE287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0" t="15124" r="4403" b="1867"/>
          <a:stretch/>
        </p:blipFill>
        <p:spPr>
          <a:xfrm>
            <a:off x="4223327" y="4090821"/>
            <a:ext cx="3745346" cy="1436146"/>
          </a:xfrm>
          <a:prstGeom prst="rect">
            <a:avLst/>
          </a:prstGeom>
        </p:spPr>
      </p:pic>
      <p:sp>
        <p:nvSpPr>
          <p:cNvPr id="12" name="Subtitle 1">
            <a:extLst>
              <a:ext uri="{FF2B5EF4-FFF2-40B4-BE49-F238E27FC236}">
                <a16:creationId xmlns:a16="http://schemas.microsoft.com/office/drawing/2014/main" id="{046595BE-DA6D-4AC0-92B0-B5286DB7979C}"/>
              </a:ext>
            </a:extLst>
          </p:cNvPr>
          <p:cNvSpPr txBox="1">
            <a:spLocks/>
          </p:cNvSpPr>
          <p:nvPr/>
        </p:nvSpPr>
        <p:spPr>
          <a:xfrm>
            <a:off x="203200" y="1331033"/>
            <a:ext cx="11785600" cy="10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7500" b="1" i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on HbA1c, Weight, BP, HR, eGFR &amp; Adverse Events</a:t>
            </a:r>
            <a:endParaRPr lang="en-CA" sz="7500" i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0080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9DC4E55-F15F-44BE-9F0E-B00BD3D3FE00}"/>
              </a:ext>
            </a:extLst>
          </p:cNvPr>
          <p:cNvSpPr txBox="1">
            <a:spLocks/>
          </p:cNvSpPr>
          <p:nvPr/>
        </p:nvSpPr>
        <p:spPr bwMode="auto">
          <a:xfrm>
            <a:off x="762000" y="220066"/>
            <a:ext cx="10668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4450" rIns="90488" bIns="4445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3400" kern="0" dirty="0"/>
              <a:t>Effect of Efpeglenatide on Clinical Measures</a:t>
            </a:r>
            <a:r>
              <a:rPr lang="en-CA" kern="0" dirty="0"/>
              <a:t/>
            </a:r>
            <a:br>
              <a:rPr lang="en-CA" kern="0" dirty="0"/>
            </a:br>
            <a:r>
              <a:rPr lang="en-CA" sz="2500" kern="0" dirty="0">
                <a:solidFill>
                  <a:schemeClr val="bg2"/>
                </a:solidFill>
              </a:rPr>
              <a:t>HbA1c Changes Over Time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85FBA7-32CE-4D6A-9D1A-A2FBA58A6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1075" y="1400175"/>
            <a:ext cx="102298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639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CB8941-2FD5-4EB4-8011-169F75F258D5}"/>
              </a:ext>
            </a:extLst>
          </p:cNvPr>
          <p:cNvGraphicFramePr>
            <a:graphicFrameLocks noGrp="1"/>
          </p:cNvGraphicFramePr>
          <p:nvPr/>
        </p:nvGraphicFramePr>
        <p:xfrm>
          <a:off x="1949188" y="1363859"/>
          <a:ext cx="8984996" cy="6096000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978930">
                  <a:extLst>
                    <a:ext uri="{9D8B030D-6E8A-4147-A177-3AD203B41FA5}">
                      <a16:colId xmlns:a16="http://schemas.microsoft.com/office/drawing/2014/main" val="2182614997"/>
                    </a:ext>
                  </a:extLst>
                </a:gridCol>
                <a:gridCol w="2716477">
                  <a:extLst>
                    <a:ext uri="{9D8B030D-6E8A-4147-A177-3AD203B41FA5}">
                      <a16:colId xmlns:a16="http://schemas.microsoft.com/office/drawing/2014/main" val="4026054373"/>
                    </a:ext>
                  </a:extLst>
                </a:gridCol>
                <a:gridCol w="3289589">
                  <a:extLst>
                    <a:ext uri="{9D8B030D-6E8A-4147-A177-3AD203B41FA5}">
                      <a16:colId xmlns:a16="http://schemas.microsoft.com/office/drawing/2014/main" val="1532009321"/>
                    </a:ext>
                  </a:extLst>
                </a:gridCol>
              </a:tblGrid>
              <a:tr h="42642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2"/>
                          </a:solidFill>
                          <a:effectLst/>
                        </a:rPr>
                        <a:t>Efpeglenatide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</a:rPr>
                        <a:t>Placebo </a:t>
                      </a: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389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Had a Final Visit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2715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1358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4779755"/>
                  </a:ext>
                </a:extLst>
              </a:tr>
              <a:tr h="3837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Metformin (%)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1975 (72.7)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991 (73.0)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438346"/>
                  </a:ext>
                </a:extLst>
              </a:tr>
              <a:tr h="3837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Sulfonylureas (%)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652 (24.0)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354 (26.1)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254272"/>
                  </a:ext>
                </a:extLst>
              </a:tr>
              <a:tr h="3837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Insulin (%)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1723 (63.5)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884 (65.1)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1526199"/>
                  </a:ext>
                </a:extLst>
              </a:tr>
              <a:tr h="3837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DPP4 inhibitor (%)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24 (0.9)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26 (1.9)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8956508"/>
                  </a:ext>
                </a:extLst>
              </a:tr>
              <a:tr h="3837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SGLT2 inhibitor (%)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475 (17.5)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288 (21.2)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5459254"/>
                  </a:ext>
                </a:extLst>
              </a:tr>
              <a:tr h="3837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ACE inhibitor or ARB (%)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2161 (79.6)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1085 (79.9)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8250283"/>
                  </a:ext>
                </a:extLst>
              </a:tr>
              <a:tr h="3837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Statin (%)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2222 (81.8)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1098 (80.9)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1854734"/>
                  </a:ext>
                </a:extLst>
              </a:tr>
              <a:tr h="3837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Aspirin (%)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1859 (68.5)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921 (67.8)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4944322"/>
                  </a:ext>
                </a:extLst>
              </a:tr>
              <a:tr h="3837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Beta blocker (%)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1842 (67.9)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896 (66.0)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644" marR="296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748508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829C464-1270-4588-8672-E9DA66F4AE27}"/>
              </a:ext>
            </a:extLst>
          </p:cNvPr>
          <p:cNvSpPr txBox="1">
            <a:spLocks/>
          </p:cNvSpPr>
          <p:nvPr/>
        </p:nvSpPr>
        <p:spPr bwMode="auto">
          <a:xfrm>
            <a:off x="762000" y="204677"/>
            <a:ext cx="10668000" cy="102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4450" rIns="90488" bIns="4445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3400" kern="0" dirty="0"/>
              <a:t>Medication Changes at Final Visit</a:t>
            </a:r>
            <a:r>
              <a:rPr lang="en-CA" kern="0" dirty="0"/>
              <a:t/>
            </a:r>
            <a:br>
              <a:rPr lang="en-CA" kern="0" dirty="0"/>
            </a:br>
            <a:r>
              <a:rPr lang="en-CA" sz="2500" kern="0" dirty="0">
                <a:solidFill>
                  <a:schemeClr val="bg2"/>
                </a:solidFill>
              </a:rPr>
              <a:t>Increased Use of Glucose-Lowering Agents in Placebo Group</a:t>
            </a:r>
          </a:p>
        </p:txBody>
      </p:sp>
    </p:spTree>
    <p:extLst>
      <p:ext uri="{BB962C8B-B14F-4D97-AF65-F5344CB8AC3E}">
        <p14:creationId xmlns:p14="http://schemas.microsoft.com/office/powerpoint/2010/main" val="343472826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D90F0C8-4169-4E46-9BF1-6A37F2934D35}"/>
              </a:ext>
            </a:extLst>
          </p:cNvPr>
          <p:cNvSpPr txBox="1">
            <a:spLocks/>
          </p:cNvSpPr>
          <p:nvPr/>
        </p:nvSpPr>
        <p:spPr bwMode="auto">
          <a:xfrm>
            <a:off x="762000" y="220066"/>
            <a:ext cx="10668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4450" rIns="90488" bIns="4445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3400" kern="0" dirty="0"/>
              <a:t>Effect of Efpeglenatide on Clinical Measures</a:t>
            </a:r>
            <a:r>
              <a:rPr lang="en-CA" kern="0" dirty="0"/>
              <a:t/>
            </a:r>
            <a:br>
              <a:rPr lang="en-CA" kern="0" dirty="0"/>
            </a:br>
            <a:r>
              <a:rPr lang="en-CA" sz="2500" kern="0" dirty="0">
                <a:solidFill>
                  <a:schemeClr val="bg2"/>
                </a:solidFill>
              </a:rPr>
              <a:t>Body Weight and BMI Changes Over Time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EB95C4-2FAB-4576-B048-5FCDE2C36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8162" y="1779587"/>
            <a:ext cx="111156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616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535D215-904C-42FE-9386-11D40E31E063}"/>
              </a:ext>
            </a:extLst>
          </p:cNvPr>
          <p:cNvSpPr txBox="1">
            <a:spLocks/>
          </p:cNvSpPr>
          <p:nvPr/>
        </p:nvSpPr>
        <p:spPr bwMode="auto">
          <a:xfrm>
            <a:off x="762000" y="220066"/>
            <a:ext cx="10668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4450" rIns="90488" bIns="4445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 of Efpeglenatide on Clinical Measures</a:t>
            </a:r>
            <a: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CA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Blood Pressure Changes Over Time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7E69EE-395E-4DF0-B93A-A7A60CE39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1500" y="1985962"/>
            <a:ext cx="11049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165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A8B38-D3CD-014E-BCE2-A13C94B9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62" y="232951"/>
            <a:ext cx="1219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Trends in the Prevalence of Complications among</a:t>
            </a:r>
            <a:br>
              <a:rPr lang="en-US" dirty="0"/>
            </a:br>
            <a:r>
              <a:rPr lang="en-US" dirty="0"/>
              <a:t>US Adults with Newly Diagnosed Diabetes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B71DD9B-4D18-F949-8F34-84CCE2B5DB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83D1D2-70EF-A844-AF16-71038B7C1C40}"/>
              </a:ext>
            </a:extLst>
          </p:cNvPr>
          <p:cNvSpPr txBox="1"/>
          <p:nvPr/>
        </p:nvSpPr>
        <p:spPr>
          <a:xfrm>
            <a:off x="4020393" y="6578824"/>
            <a:ext cx="4151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  <a:latin typeface="+mn-lt"/>
              </a:rPr>
              <a:t>Fang M &amp; Selvin E </a:t>
            </a:r>
            <a:r>
              <a:rPr lang="en-US" sz="1100" b="1" i="1" dirty="0">
                <a:solidFill>
                  <a:schemeClr val="bg2"/>
                </a:solidFill>
                <a:latin typeface="+mn-lt"/>
              </a:rPr>
              <a:t>Diabetes Care </a:t>
            </a:r>
            <a:r>
              <a:rPr lang="en-US" sz="1100" dirty="0">
                <a:solidFill>
                  <a:schemeClr val="bg2"/>
                </a:solidFill>
                <a:latin typeface="+mn-lt"/>
              </a:rPr>
              <a:t>2021;44:699-706 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57F6837A-DE9B-AC40-9E54-DB435849BC0F}"/>
              </a:ext>
            </a:extLst>
          </p:cNvPr>
          <p:cNvSpPr/>
          <p:nvPr/>
        </p:nvSpPr>
        <p:spPr>
          <a:xfrm rot="5400000">
            <a:off x="1777699" y="2101380"/>
            <a:ext cx="64736" cy="612000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DFC3C7-E33E-6046-8A31-493B5F91C020}"/>
              </a:ext>
            </a:extLst>
          </p:cNvPr>
          <p:cNvSpPr txBox="1"/>
          <p:nvPr/>
        </p:nvSpPr>
        <p:spPr>
          <a:xfrm>
            <a:off x="1488935" y="2163695"/>
            <a:ext cx="6392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+mn-lt"/>
              </a:rPr>
              <a:t>0.003</a:t>
            </a:r>
          </a:p>
        </p:txBody>
      </p: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ECA31989-850B-B144-89BB-5B7FA7160761}"/>
              </a:ext>
            </a:extLst>
          </p:cNvPr>
          <p:cNvSpPr/>
          <p:nvPr/>
        </p:nvSpPr>
        <p:spPr>
          <a:xfrm rot="5400000">
            <a:off x="2787855" y="2148005"/>
            <a:ext cx="64736" cy="612000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E44A74-19EF-B344-8F02-D602CEABEC02}"/>
              </a:ext>
            </a:extLst>
          </p:cNvPr>
          <p:cNvSpPr txBox="1"/>
          <p:nvPr/>
        </p:nvSpPr>
        <p:spPr>
          <a:xfrm>
            <a:off x="2512154" y="2145005"/>
            <a:ext cx="6392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+mn-lt"/>
              </a:rPr>
              <a:t>&lt;0.001</a:t>
            </a:r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024400C8-A6F0-6C48-A7E4-D3D0E864FC15}"/>
              </a:ext>
            </a:extLst>
          </p:cNvPr>
          <p:cNvSpPr/>
          <p:nvPr/>
        </p:nvSpPr>
        <p:spPr>
          <a:xfrm rot="5400000">
            <a:off x="3808650" y="4469692"/>
            <a:ext cx="63389" cy="608252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F8740D-4347-B946-8D72-E20FCD06EF03}"/>
              </a:ext>
            </a:extLst>
          </p:cNvPr>
          <p:cNvSpPr txBox="1"/>
          <p:nvPr/>
        </p:nvSpPr>
        <p:spPr>
          <a:xfrm>
            <a:off x="3557799" y="4465491"/>
            <a:ext cx="6392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+mn-lt"/>
              </a:rPr>
              <a:t>0.30</a:t>
            </a:r>
          </a:p>
        </p:txBody>
      </p:sp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68EB8407-25C2-9649-A2DD-C4EC516552A2}"/>
              </a:ext>
            </a:extLst>
          </p:cNvPr>
          <p:cNvSpPr/>
          <p:nvPr/>
        </p:nvSpPr>
        <p:spPr>
          <a:xfrm rot="5400000">
            <a:off x="5822218" y="4232403"/>
            <a:ext cx="63389" cy="608252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36EE177-1EC7-B64B-8C8B-0FBFE6377190}"/>
              </a:ext>
            </a:extLst>
          </p:cNvPr>
          <p:cNvSpPr txBox="1"/>
          <p:nvPr/>
        </p:nvSpPr>
        <p:spPr>
          <a:xfrm>
            <a:off x="5571367" y="4189013"/>
            <a:ext cx="6392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+mn-lt"/>
              </a:rPr>
              <a:t>0.86</a:t>
            </a:r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C83F5F6D-1B29-3D40-BF04-7A857F5D0FF8}"/>
              </a:ext>
            </a:extLst>
          </p:cNvPr>
          <p:cNvSpPr/>
          <p:nvPr/>
        </p:nvSpPr>
        <p:spPr>
          <a:xfrm rot="5400000">
            <a:off x="7851970" y="3719406"/>
            <a:ext cx="63389" cy="608252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61FFDBA-A905-C943-AF3F-E03DFEA13FBE}"/>
              </a:ext>
            </a:extLst>
          </p:cNvPr>
          <p:cNvSpPr txBox="1"/>
          <p:nvPr/>
        </p:nvSpPr>
        <p:spPr>
          <a:xfrm>
            <a:off x="7601119" y="3702142"/>
            <a:ext cx="6392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+mn-lt"/>
              </a:rPr>
              <a:t>0.64</a:t>
            </a:r>
          </a:p>
        </p:txBody>
      </p:sp>
      <p:sp>
        <p:nvSpPr>
          <p:cNvPr id="17" name="Parentesi graffa aperta 16">
            <a:extLst>
              <a:ext uri="{FF2B5EF4-FFF2-40B4-BE49-F238E27FC236}">
                <a16:creationId xmlns:a16="http://schemas.microsoft.com/office/drawing/2014/main" id="{F54B14E0-ED9B-FA4F-95FB-9354D81A1C6F}"/>
              </a:ext>
            </a:extLst>
          </p:cNvPr>
          <p:cNvSpPr/>
          <p:nvPr/>
        </p:nvSpPr>
        <p:spPr>
          <a:xfrm rot="5400000">
            <a:off x="8870218" y="4649334"/>
            <a:ext cx="63389" cy="608252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88257F-4108-924D-9939-B52342E2B524}"/>
              </a:ext>
            </a:extLst>
          </p:cNvPr>
          <p:cNvSpPr txBox="1"/>
          <p:nvPr/>
        </p:nvSpPr>
        <p:spPr>
          <a:xfrm>
            <a:off x="8619367" y="4671259"/>
            <a:ext cx="6392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+mn-lt"/>
              </a:rPr>
              <a:t>0.35</a:t>
            </a:r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DC8C6F38-6737-B54B-ABF3-0D84616F54D1}"/>
              </a:ext>
            </a:extLst>
          </p:cNvPr>
          <p:cNvSpPr/>
          <p:nvPr/>
        </p:nvSpPr>
        <p:spPr>
          <a:xfrm rot="5400000">
            <a:off x="9888466" y="4647986"/>
            <a:ext cx="63389" cy="608252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ACB7ADB-BF9C-B44F-AFD1-A36955C1DBB5}"/>
              </a:ext>
            </a:extLst>
          </p:cNvPr>
          <p:cNvSpPr txBox="1"/>
          <p:nvPr/>
        </p:nvSpPr>
        <p:spPr>
          <a:xfrm>
            <a:off x="9637615" y="4656848"/>
            <a:ext cx="639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+mn-lt"/>
              </a:rPr>
              <a:t>0.95</a:t>
            </a:r>
          </a:p>
        </p:txBody>
      </p:sp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992BD7FD-FD64-494F-ACEB-EEFC522FE421}"/>
              </a:ext>
            </a:extLst>
          </p:cNvPr>
          <p:cNvSpPr/>
          <p:nvPr/>
        </p:nvSpPr>
        <p:spPr>
          <a:xfrm rot="5400000">
            <a:off x="10898622" y="4431853"/>
            <a:ext cx="63389" cy="608252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EB79CF3-0A32-7B4C-BC61-0B9BD25B7E45}"/>
              </a:ext>
            </a:extLst>
          </p:cNvPr>
          <p:cNvSpPr txBox="1"/>
          <p:nvPr/>
        </p:nvSpPr>
        <p:spPr>
          <a:xfrm>
            <a:off x="10647771" y="4466841"/>
            <a:ext cx="6392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+mn-lt"/>
              </a:rPr>
              <a:t>0.90</a:t>
            </a:r>
          </a:p>
        </p:txBody>
      </p:sp>
    </p:spTree>
    <p:extLst>
      <p:ext uri="{BB962C8B-B14F-4D97-AF65-F5344CB8AC3E}">
        <p14:creationId xmlns:p14="http://schemas.microsoft.com/office/powerpoint/2010/main" val="121223046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25CD78C-E788-4158-BD66-F7C4FB58A883}"/>
              </a:ext>
            </a:extLst>
          </p:cNvPr>
          <p:cNvSpPr txBox="1">
            <a:spLocks/>
          </p:cNvSpPr>
          <p:nvPr/>
        </p:nvSpPr>
        <p:spPr bwMode="auto">
          <a:xfrm>
            <a:off x="762000" y="220066"/>
            <a:ext cx="10668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4450" rIns="90488" bIns="4445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 of Efpeglenatide on Clinical Measures</a:t>
            </a:r>
            <a: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CA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Pulse Pressure and Heart Rate Changes Over Time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A6EB59E-A979-4F88-B7DB-5839D264E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1962" y="1944687"/>
            <a:ext cx="112680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39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4798"/>
            <a:ext cx="10668000" cy="588366"/>
          </a:xfrm>
        </p:spPr>
        <p:txBody>
          <a:bodyPr/>
          <a:lstStyle/>
          <a:p>
            <a:r>
              <a:rPr lang="en-CA" dirty="0"/>
              <a:t>Effect of </a:t>
            </a:r>
            <a:r>
              <a:rPr lang="en-CA" dirty="0" err="1"/>
              <a:t>Efpeglenatide</a:t>
            </a:r>
            <a:r>
              <a:rPr lang="en-CA" dirty="0"/>
              <a:t> on UACR &amp; </a:t>
            </a:r>
            <a:r>
              <a:rPr lang="en-CA" dirty="0" err="1"/>
              <a:t>eGFR</a:t>
            </a:r>
            <a:r>
              <a:rPr lang="en-CA" dirty="0"/>
              <a:t> Levels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3E0BC33-0E20-4AF3-B1AC-0577B6641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5750" y="1869802"/>
            <a:ext cx="11620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220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644798"/>
            <a:ext cx="10668000" cy="588366"/>
          </a:xfrm>
        </p:spPr>
        <p:txBody>
          <a:bodyPr/>
          <a:lstStyle/>
          <a:p>
            <a:r>
              <a:rPr lang="en-CA" dirty="0"/>
              <a:t>Effect of </a:t>
            </a:r>
            <a:r>
              <a:rPr lang="en-CA" dirty="0" err="1"/>
              <a:t>Efpeglenatide</a:t>
            </a:r>
            <a:r>
              <a:rPr lang="en-CA" dirty="0"/>
              <a:t> on Change in </a:t>
            </a:r>
            <a:r>
              <a:rPr lang="en-CA" dirty="0" err="1"/>
              <a:t>eGFR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3" y="1469345"/>
            <a:ext cx="1012023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9515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718383"/>
          <a:ext cx="10667999" cy="387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3931">
                  <a:extLst>
                    <a:ext uri="{9D8B030D-6E8A-4147-A177-3AD203B41FA5}">
                      <a16:colId xmlns:a16="http://schemas.microsoft.com/office/drawing/2014/main" val="2066111321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2103300180"/>
                    </a:ext>
                  </a:extLst>
                </a:gridCol>
                <a:gridCol w="1739537">
                  <a:extLst>
                    <a:ext uri="{9D8B030D-6E8A-4147-A177-3AD203B41FA5}">
                      <a16:colId xmlns:a16="http://schemas.microsoft.com/office/drawing/2014/main" val="370843547"/>
                    </a:ext>
                  </a:extLst>
                </a:gridCol>
                <a:gridCol w="1173479">
                  <a:extLst>
                    <a:ext uri="{9D8B030D-6E8A-4147-A177-3AD203B41FA5}">
                      <a16:colId xmlns:a16="http://schemas.microsoft.com/office/drawing/2014/main" val="2161003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err="1">
                          <a:solidFill>
                            <a:schemeClr val="bg2"/>
                          </a:solidFill>
                        </a:rPr>
                        <a:t>Efpeglenatide</a:t>
                      </a:r>
                      <a:endParaRPr lang="en-CA" sz="20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(N = 2717) 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Placebo </a:t>
                      </a:r>
                    </a:p>
                    <a:p>
                      <a:pPr algn="ctr"/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(N = 1359)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88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rgbClr val="660066"/>
                          </a:solidFill>
                        </a:rPr>
                        <a:t>Discontinuations</a:t>
                      </a:r>
                      <a:r>
                        <a:rPr lang="en-CA" sz="2000" b="1" baseline="0" dirty="0">
                          <a:solidFill>
                            <a:srgbClr val="660066"/>
                          </a:solidFill>
                        </a:rPr>
                        <a:t> for AE</a:t>
                      </a:r>
                      <a:endParaRPr lang="en-CA" sz="20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147 (5.4%)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49 (3.4%)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0.015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786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Severe</a:t>
                      </a:r>
                      <a:r>
                        <a:rPr lang="en-CA" sz="2000" b="1" baseline="0" dirty="0">
                          <a:solidFill>
                            <a:schemeClr val="bg2"/>
                          </a:solidFill>
                        </a:rPr>
                        <a:t> GI</a:t>
                      </a:r>
                      <a:endParaRPr lang="en-CA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90 (3.3%)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25 (1.8%)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0.0090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12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2"/>
                          </a:solidFill>
                        </a:rPr>
                        <a:t>  Constipation, Diarrhea, Nausea, Vomiting, Bloating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32 (1.2%)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6 (0.4%)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18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2"/>
                          </a:solidFill>
                        </a:rPr>
                        <a:t>  Other Severe 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59 (2.2%)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19 (1.4%)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37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40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Pancreatic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32 (1.2%)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15 (1.1%)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586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Pancreatic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2 (&lt;0.1%)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3 (0.2%)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16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Pancreatitis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11 (0.4%)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7 (0.5%)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0.59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867510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2765524-CDBA-4D11-9AD7-5BDDA26CAEB6}"/>
              </a:ext>
            </a:extLst>
          </p:cNvPr>
          <p:cNvSpPr txBox="1">
            <a:spLocks/>
          </p:cNvSpPr>
          <p:nvPr/>
        </p:nvSpPr>
        <p:spPr bwMode="auto">
          <a:xfrm>
            <a:off x="762000" y="220066"/>
            <a:ext cx="10668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4450" rIns="90488" bIns="4445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 of Efpeglenatide on Adverse Events</a:t>
            </a:r>
            <a: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CA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Prespecified AEs</a:t>
            </a:r>
          </a:p>
        </p:txBody>
      </p:sp>
    </p:spTree>
    <p:extLst>
      <p:ext uri="{BB962C8B-B14F-4D97-AF65-F5344CB8AC3E}">
        <p14:creationId xmlns:p14="http://schemas.microsoft.com/office/powerpoint/2010/main" val="29930927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660192"/>
          <a:ext cx="10667999" cy="435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6914">
                  <a:extLst>
                    <a:ext uri="{9D8B030D-6E8A-4147-A177-3AD203B41FA5}">
                      <a16:colId xmlns:a16="http://schemas.microsoft.com/office/drawing/2014/main" val="2066111321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10330018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70843547"/>
                    </a:ext>
                  </a:extLst>
                </a:gridCol>
                <a:gridCol w="1173479">
                  <a:extLst>
                    <a:ext uri="{9D8B030D-6E8A-4147-A177-3AD203B41FA5}">
                      <a16:colId xmlns:a16="http://schemas.microsoft.com/office/drawing/2014/main" val="2161003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err="1">
                          <a:solidFill>
                            <a:schemeClr val="bg2"/>
                          </a:solidFill>
                        </a:rPr>
                        <a:t>Efpeglenatide</a:t>
                      </a:r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Placebo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88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Any Cancer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72 (2.6%)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37 (2.7%)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0.81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786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Thyroid C-Cell Neoplasm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12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Calcitonin Rise &gt; 5.9 </a:t>
                      </a:r>
                      <a:r>
                        <a:rPr lang="en-CA" sz="2000" b="1" dirty="0" err="1">
                          <a:solidFill>
                            <a:schemeClr val="bg2"/>
                          </a:solidFill>
                        </a:rPr>
                        <a:t>mmol</a:t>
                      </a:r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41 (1.5%)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20 (1.5%)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18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6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Severe 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24 (0.9%)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13 (1.0%)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37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Diabetic Retinopathy &amp; Related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47 (1.7%)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27 (2.0%)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40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Acute Renal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88 (3.2%)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39 (2.9%)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586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Severe Injection Site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1 (&lt;0.1)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16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Severe Allergic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5 (0.2%)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1 (0.1%)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4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Severe Immune Complex Disease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13 (0.5%)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1 (&lt;0.1%)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0.096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86751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3B632AB-D7F0-4C1B-A326-DA9A9FE9D4EF}"/>
              </a:ext>
            </a:extLst>
          </p:cNvPr>
          <p:cNvSpPr txBox="1">
            <a:spLocks/>
          </p:cNvSpPr>
          <p:nvPr/>
        </p:nvSpPr>
        <p:spPr bwMode="auto">
          <a:xfrm>
            <a:off x="762000" y="220066"/>
            <a:ext cx="10668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4450" rIns="90488" bIns="4445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 of Efpeglenatide on Adverse Events</a:t>
            </a:r>
            <a: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CA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Prespecified AEs</a:t>
            </a:r>
          </a:p>
        </p:txBody>
      </p:sp>
    </p:spTree>
    <p:extLst>
      <p:ext uri="{BB962C8B-B14F-4D97-AF65-F5344CB8AC3E}">
        <p14:creationId xmlns:p14="http://schemas.microsoft.com/office/powerpoint/2010/main" val="41212848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69869" y="2815239"/>
            <a:ext cx="8852262" cy="2564679"/>
          </a:xfrm>
          <a:prstGeom prst="rect">
            <a:avLst/>
          </a:prstGeom>
          <a:ln w="38100">
            <a:solidFill>
              <a:srgbClr val="66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290513" indent="-290513" algn="l" rtl="0" eaLnBrk="0" fontAlgn="base" hangingPunct="0">
              <a:spcBef>
                <a:spcPct val="35000"/>
              </a:spcBef>
              <a:spcAft>
                <a:spcPct val="15000"/>
              </a:spcAft>
              <a:buClrTx/>
              <a:buSzPct val="100000"/>
              <a:buChar char="•"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15000"/>
              </a:spcAft>
              <a:buClrTx/>
              <a:buSzPct val="10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15000"/>
              </a:spcAft>
              <a:buClrTx/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rgbClr val="FFFFFF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No Increase in Any Other Spontaneously Reported Adverse Events for  Efpeglenatide vs. Placebo 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A518A-CE0F-4D4F-99D1-57190494FBE2}"/>
              </a:ext>
            </a:extLst>
          </p:cNvPr>
          <p:cNvSpPr txBox="1">
            <a:spLocks/>
          </p:cNvSpPr>
          <p:nvPr/>
        </p:nvSpPr>
        <p:spPr bwMode="auto">
          <a:xfrm>
            <a:off x="762000" y="220066"/>
            <a:ext cx="10668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4450" rIns="90488" bIns="4445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 of Efpeglenatide on Adverse Events</a:t>
            </a:r>
            <a: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CA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Other Severe and Non-Severe AEs</a:t>
            </a:r>
          </a:p>
        </p:txBody>
      </p:sp>
    </p:spTree>
    <p:extLst>
      <p:ext uri="{BB962C8B-B14F-4D97-AF65-F5344CB8AC3E}">
        <p14:creationId xmlns:p14="http://schemas.microsoft.com/office/powerpoint/2010/main" val="426309365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F3C671-D8A7-4600-9EF1-E985025C8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18109"/>
              </p:ext>
            </p:extLst>
          </p:nvPr>
        </p:nvGraphicFramePr>
        <p:xfrm>
          <a:off x="762000" y="1418104"/>
          <a:ext cx="10668001" cy="52198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766087121"/>
                    </a:ext>
                  </a:extLst>
                </a:gridCol>
                <a:gridCol w="2553207">
                  <a:extLst>
                    <a:ext uri="{9D8B030D-6E8A-4147-A177-3AD203B41FA5}">
                      <a16:colId xmlns:a16="http://schemas.microsoft.com/office/drawing/2014/main" val="3652745603"/>
                    </a:ext>
                  </a:extLst>
                </a:gridCol>
                <a:gridCol w="1676047">
                  <a:extLst>
                    <a:ext uri="{9D8B030D-6E8A-4147-A177-3AD203B41FA5}">
                      <a16:colId xmlns:a16="http://schemas.microsoft.com/office/drawing/2014/main" val="2294771100"/>
                    </a:ext>
                  </a:extLst>
                </a:gridCol>
                <a:gridCol w="3047847">
                  <a:extLst>
                    <a:ext uri="{9D8B030D-6E8A-4147-A177-3AD203B41FA5}">
                      <a16:colId xmlns:a16="http://schemas.microsoft.com/office/drawing/2014/main" val="3574829969"/>
                    </a:ext>
                  </a:extLst>
                </a:gridCol>
              </a:tblGrid>
              <a:tr h="728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Efpeglenatide</a:t>
                      </a:r>
                      <a:endParaRPr lang="en-US" sz="2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LSM (SE)</a:t>
                      </a:r>
                      <a:endParaRPr lang="en-US" sz="2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Placebo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LSM (SE)</a:t>
                      </a:r>
                      <a:endParaRPr lang="en-US" sz="2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Adjusted LSM Difference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95% CI</a:t>
                      </a:r>
                      <a:endParaRPr lang="en-US" sz="2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116501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HbA1c (%)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-1.42 (0.02)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-0.17 (0.03)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-1.24 (-1.32, -1.17)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61030345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Systolic BP (mm Hg)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-2.56 (0.23)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-1.08 (0.32)</a:t>
                      </a:r>
                      <a:endParaRPr lang="en-US" sz="2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-1.48 (-2.19, -0.76)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extLst>
                  <a:ext uri="{0D108BD9-81ED-4DB2-BD59-A6C34878D82A}">
                    <a16:rowId xmlns:a16="http://schemas.microsoft.com/office/drawing/2014/main" val="1468730032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Diastolic BP (mm Hg)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0.47 (0.14)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-0.11 (0.19)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0.58 (0.15, 1.01)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extLst>
                  <a:ext uri="{0D108BD9-81ED-4DB2-BD59-A6C34878D82A}">
                    <a16:rowId xmlns:a16="http://schemas.microsoft.com/office/drawing/2014/main" val="773289897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Pulse Pressure (mm Hg)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-3.01 (0.20)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-0.96 (0.27)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-2.05 (-2.65, -1.44)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extLst>
                  <a:ext uri="{0D108BD9-81ED-4DB2-BD59-A6C34878D82A}">
                    <a16:rowId xmlns:a16="http://schemas.microsoft.com/office/drawing/2014/main" val="1849410898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Heart Rate (bpm)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4.62 (0.15)</a:t>
                      </a:r>
                      <a:endParaRPr lang="en-US" sz="2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0.72 (0.21)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3.89 (3.43, 4.36)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extLst>
                  <a:ext uri="{0D108BD9-81ED-4DB2-BD59-A6C34878D82A}">
                    <a16:rowId xmlns:a16="http://schemas.microsoft.com/office/drawing/2014/main" val="2871957715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BMI (kg/m</a:t>
                      </a:r>
                      <a:r>
                        <a:rPr lang="en-US" sz="2200" b="0" baseline="30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-1.15 (0.03)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-0.23 (0.05)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-0.92 (-1.03, -0.81)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extLst>
                  <a:ext uri="{0D108BD9-81ED-4DB2-BD59-A6C34878D82A}">
                    <a16:rowId xmlns:a16="http://schemas.microsoft.com/office/drawing/2014/main" val="198734754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Weight (kg)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-3.21 (0.10)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-0.62 (0.13)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-2.59 (-2.90, -2.29)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extLst>
                  <a:ext uri="{0D108BD9-81ED-4DB2-BD59-A6C34878D82A}">
                    <a16:rowId xmlns:a16="http://schemas.microsoft.com/office/drawing/2014/main" val="4055184504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LDL (mmol/L)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-0.05 (0.02)</a:t>
                      </a:r>
                      <a:endParaRPr lang="en-US" sz="2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0.02 (0.02)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-0.07, (-0.12, -0.03)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extLst>
                  <a:ext uri="{0D108BD9-81ED-4DB2-BD59-A6C34878D82A}">
                    <a16:rowId xmlns:a16="http://schemas.microsoft.com/office/drawing/2014/main" val="2791261672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eGFR (ml/min/1.73m</a:t>
                      </a:r>
                      <a:r>
                        <a:rPr lang="en-US" sz="2200" b="0" baseline="30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-2.37 (0.20)</a:t>
                      </a:r>
                      <a:endParaRPr lang="en-US" sz="2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-3.26 (0.27)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0.89 (0.27, 1.51)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/>
                </a:tc>
                <a:extLst>
                  <a:ext uri="{0D108BD9-81ED-4DB2-BD59-A6C34878D82A}">
                    <a16:rowId xmlns:a16="http://schemas.microsoft.com/office/drawing/2014/main" val="2851735966"/>
                  </a:ext>
                </a:extLst>
              </a:tr>
              <a:tr h="449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Ln (Urine ACR)</a:t>
                      </a:r>
                      <a:endParaRPr lang="en-US" sz="2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0.63 (1.03)</a:t>
                      </a:r>
                      <a:endParaRPr lang="en-US" sz="2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0.81 (1.04)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0.79 (0.72, 0.86)</a:t>
                      </a:r>
                      <a:endParaRPr lang="en-US" sz="2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028" marR="49028" marT="0" marB="0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8177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0397099-535F-4513-B633-B8B5B516A75D}"/>
              </a:ext>
            </a:extLst>
          </p:cNvPr>
          <p:cNvSpPr txBox="1">
            <a:spLocks/>
          </p:cNvSpPr>
          <p:nvPr/>
        </p:nvSpPr>
        <p:spPr bwMode="auto">
          <a:xfrm>
            <a:off x="762000" y="220066"/>
            <a:ext cx="10668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4450" rIns="90488" bIns="4445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FD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Effect of Efpeglenatide on Clinical Measures</a:t>
            </a:r>
            <a: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CA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3934267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DE709-A5A2-43FD-AC06-2BACFE287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0" t="15124" r="4403" b="1867"/>
          <a:stretch/>
        </p:blipFill>
        <p:spPr>
          <a:xfrm>
            <a:off x="4223327" y="4090821"/>
            <a:ext cx="3745346" cy="1436146"/>
          </a:xfrm>
          <a:prstGeom prst="rect">
            <a:avLst/>
          </a:prstGeom>
        </p:spPr>
      </p:pic>
      <p:sp>
        <p:nvSpPr>
          <p:cNvPr id="12" name="Subtitle 1">
            <a:extLst>
              <a:ext uri="{FF2B5EF4-FFF2-40B4-BE49-F238E27FC236}">
                <a16:creationId xmlns:a16="http://schemas.microsoft.com/office/drawing/2014/main" id="{046595BE-DA6D-4AC0-92B0-B5286DB7979C}"/>
              </a:ext>
            </a:extLst>
          </p:cNvPr>
          <p:cNvSpPr txBox="1">
            <a:spLocks/>
          </p:cNvSpPr>
          <p:nvPr/>
        </p:nvSpPr>
        <p:spPr>
          <a:xfrm>
            <a:off x="785446" y="1331033"/>
            <a:ext cx="10621107" cy="1002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7500" b="1" i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&amp; Secondary Outcomes</a:t>
            </a:r>
            <a:endParaRPr lang="en-CA" sz="7500" i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2147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549"/>
            <a:ext cx="10668000" cy="934615"/>
          </a:xfrm>
        </p:spPr>
        <p:txBody>
          <a:bodyPr/>
          <a:lstStyle/>
          <a:p>
            <a:r>
              <a:rPr lang="en-CA" dirty="0" err="1"/>
              <a:t>Efpeglenatide</a:t>
            </a:r>
            <a:r>
              <a:rPr lang="en-CA" dirty="0"/>
              <a:t> 4 or 6 mg </a:t>
            </a:r>
            <a:r>
              <a:rPr lang="en-CA" i="1" dirty="0"/>
              <a:t>versus</a:t>
            </a:r>
            <a:r>
              <a:rPr lang="en-CA" dirty="0"/>
              <a:t> Placebo </a:t>
            </a:r>
            <a:br>
              <a:rPr lang="en-CA" dirty="0"/>
            </a:br>
            <a:r>
              <a:rPr lang="en-CA" sz="2500" dirty="0">
                <a:solidFill>
                  <a:schemeClr val="bg2"/>
                </a:solidFill>
              </a:rPr>
              <a:t>MACE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891700E-2749-49AE-B0FD-2111968D8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77987" y="1301750"/>
            <a:ext cx="82772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6909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53" y="1391374"/>
            <a:ext cx="11127374" cy="508498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Assuming placebo MACE rate &gt;3.7% &amp; 12-month recruitment, N~4000 provided 90% power for non-inferiority at 1.3 margin</a:t>
            </a:r>
            <a:endParaRPr lang="en-CA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chemeClr val="tx1">
                    <a:lumMod val="75000"/>
                  </a:schemeClr>
                </a:solidFill>
              </a:rPr>
              <a:t>Study Duration: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until 330 MACE events</a:t>
            </a:r>
          </a:p>
          <a:p>
            <a:pPr>
              <a:spcBef>
                <a:spcPts val="600"/>
              </a:spcBef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non-inferiority for the primary outcome, additional outcomes were hierarchically assessed for superiority until non-significant: 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MACE 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MACE or coronary revascularization or unstable angina hospitalization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New or worsening nephropathy </a:t>
            </a:r>
            <a:r>
              <a:rPr lang="en-US" sz="2000" dirty="0"/>
              <a:t>(i.e., renal composite)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MACE or non-CV death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Renal function outcome </a:t>
            </a:r>
            <a:r>
              <a:rPr lang="en-US" sz="2000" dirty="0"/>
              <a:t>(i.e., outcome 3 [without albuminuria criterion] or death)</a:t>
            </a:r>
          </a:p>
          <a:p>
            <a:pPr marL="914400" lvl="1" indent="-457200">
              <a:spcBef>
                <a:spcPts val="0"/>
              </a:spcBef>
              <a:buAutoNum type="arabicParenBoth"/>
            </a:pPr>
            <a:r>
              <a:rPr lang="en-US" dirty="0"/>
              <a:t>MACE, non-CV death, heart failure, or renal function outcome</a:t>
            </a:r>
          </a:p>
        </p:txBody>
      </p:sp>
    </p:spTree>
    <p:extLst>
      <p:ext uri="{BB962C8B-B14F-4D97-AF65-F5344CB8AC3E}">
        <p14:creationId xmlns:p14="http://schemas.microsoft.com/office/powerpoint/2010/main" val="16155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45EA28-E47E-4F4B-A755-E48EF18E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2" y="285203"/>
            <a:ext cx="11447417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CKD and Rate of CV Events in 1,120,295 Adults*</a:t>
            </a:r>
            <a:br>
              <a:rPr lang="en-US" dirty="0"/>
            </a:br>
            <a:r>
              <a:rPr lang="en-US" dirty="0"/>
              <a:t>in a Large Health Care System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DD0D163-BEE4-A74E-9DD1-CF8F10F450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4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333F5C-A978-224E-AF11-B16DB53B14AD}"/>
              </a:ext>
            </a:extLst>
          </p:cNvPr>
          <p:cNvSpPr txBox="1"/>
          <p:nvPr/>
        </p:nvSpPr>
        <p:spPr>
          <a:xfrm>
            <a:off x="4135030" y="6481720"/>
            <a:ext cx="4005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  <a:latin typeface="+mn-lt"/>
              </a:rPr>
              <a:t>Go AS et al </a:t>
            </a:r>
            <a:r>
              <a:rPr lang="en-US" sz="1100" b="1" i="1" dirty="0">
                <a:solidFill>
                  <a:schemeClr val="bg2"/>
                </a:solidFill>
                <a:latin typeface="+mn-lt"/>
              </a:rPr>
              <a:t>New </a:t>
            </a:r>
            <a:r>
              <a:rPr lang="en-US" sz="1100" b="1" i="1" dirty="0" err="1">
                <a:solidFill>
                  <a:schemeClr val="bg2"/>
                </a:solidFill>
                <a:latin typeface="+mn-lt"/>
              </a:rPr>
              <a:t>Engl</a:t>
            </a:r>
            <a:r>
              <a:rPr lang="en-US" sz="1100" b="1" i="1" dirty="0">
                <a:solidFill>
                  <a:schemeClr val="bg2"/>
                </a:solidFill>
                <a:latin typeface="+mn-lt"/>
              </a:rPr>
              <a:t> J Med </a:t>
            </a:r>
            <a:r>
              <a:rPr lang="en-US" sz="1100" dirty="0">
                <a:solidFill>
                  <a:schemeClr val="bg2"/>
                </a:solidFill>
                <a:latin typeface="+mn-lt"/>
              </a:rPr>
              <a:t>2004;351:1296-1305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33B01F-1643-DE40-8E65-E7525BE1D878}"/>
              </a:ext>
            </a:extLst>
          </p:cNvPr>
          <p:cNvSpPr txBox="1"/>
          <p:nvPr/>
        </p:nvSpPr>
        <p:spPr>
          <a:xfrm>
            <a:off x="1213805" y="6109487"/>
            <a:ext cx="10301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n-lt"/>
              </a:rPr>
              <a:t>10% with diabetes. As with diabetic subjects, CV event rate increased progressively with declining in non-diabetic subjects</a:t>
            </a:r>
          </a:p>
        </p:txBody>
      </p:sp>
    </p:spTree>
    <p:extLst>
      <p:ext uri="{BB962C8B-B14F-4D97-AF65-F5344CB8AC3E}">
        <p14:creationId xmlns:p14="http://schemas.microsoft.com/office/powerpoint/2010/main" val="166900059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342D48-58B6-4AE9-8715-A6EEA389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44675" y="1301750"/>
            <a:ext cx="8172450" cy="558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549"/>
            <a:ext cx="10668000" cy="934615"/>
          </a:xfrm>
        </p:spPr>
        <p:txBody>
          <a:bodyPr/>
          <a:lstStyle/>
          <a:p>
            <a:r>
              <a:rPr lang="en-CA" dirty="0" err="1"/>
              <a:t>Efpeglenatide</a:t>
            </a:r>
            <a:r>
              <a:rPr lang="en-CA" dirty="0"/>
              <a:t> 4 or 6 mg </a:t>
            </a:r>
            <a:r>
              <a:rPr lang="en-CA" i="1" dirty="0"/>
              <a:t>versus</a:t>
            </a:r>
            <a:r>
              <a:rPr lang="en-CA" dirty="0"/>
              <a:t> Placebo </a:t>
            </a:r>
            <a:br>
              <a:rPr lang="en-CA" dirty="0"/>
            </a:br>
            <a:r>
              <a:rPr lang="en-CA" sz="2500" dirty="0">
                <a:solidFill>
                  <a:schemeClr val="bg2"/>
                </a:solidFill>
              </a:rPr>
              <a:t>MACE, Coronary Revascularization, or Unstable Angina</a:t>
            </a:r>
          </a:p>
        </p:txBody>
      </p:sp>
    </p:spTree>
    <p:extLst>
      <p:ext uri="{BB962C8B-B14F-4D97-AF65-F5344CB8AC3E}">
        <p14:creationId xmlns:p14="http://schemas.microsoft.com/office/powerpoint/2010/main" val="122390980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549"/>
            <a:ext cx="10668000" cy="934615"/>
          </a:xfrm>
        </p:spPr>
        <p:txBody>
          <a:bodyPr/>
          <a:lstStyle/>
          <a:p>
            <a:r>
              <a:rPr lang="en-CA" dirty="0" err="1"/>
              <a:t>Efpeglenatide</a:t>
            </a:r>
            <a:r>
              <a:rPr lang="en-CA" dirty="0"/>
              <a:t> 4 or 6 mg </a:t>
            </a:r>
            <a:r>
              <a:rPr lang="en-CA" i="1" dirty="0"/>
              <a:t>versus</a:t>
            </a:r>
            <a:r>
              <a:rPr lang="en-CA" dirty="0"/>
              <a:t> Placebo </a:t>
            </a:r>
            <a:br>
              <a:rPr lang="en-CA" dirty="0"/>
            </a:br>
            <a:r>
              <a:rPr lang="en-CA" sz="2500" dirty="0">
                <a:solidFill>
                  <a:schemeClr val="bg2"/>
                </a:solidFill>
              </a:rPr>
              <a:t>Kidney Composite Outcome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8B811-D1E0-49F9-8D87-926A029C5881}"/>
              </a:ext>
            </a:extLst>
          </p:cNvPr>
          <p:cNvSpPr txBox="1"/>
          <p:nvPr/>
        </p:nvSpPr>
        <p:spPr>
          <a:xfrm>
            <a:off x="762000" y="1493720"/>
            <a:ext cx="1030506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 Definition  = 1 or more of: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CA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macroalbuminuria (ACR &gt; 300 mg/g) and ≥ 30% rise from baseline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CA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CA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ecrease in eGFR by ≥ 40% from baseline for ≥ 30 days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CA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Kidney </a:t>
            </a:r>
            <a:r>
              <a:rPr lang="en-CA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replacement therapy for ≥ 90 days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CA" sz="2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eGFR &lt; 15 ml/min/1.73 m² for ≥ 30 days 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6953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549"/>
            <a:ext cx="10668000" cy="934615"/>
          </a:xfrm>
        </p:spPr>
        <p:txBody>
          <a:bodyPr/>
          <a:lstStyle/>
          <a:p>
            <a:r>
              <a:rPr lang="en-CA" dirty="0" err="1"/>
              <a:t>Efpeglenatide</a:t>
            </a:r>
            <a:r>
              <a:rPr lang="en-CA" dirty="0"/>
              <a:t> 4 or 6 mg </a:t>
            </a:r>
            <a:r>
              <a:rPr lang="en-CA" i="1" dirty="0"/>
              <a:t>versus</a:t>
            </a:r>
            <a:r>
              <a:rPr lang="en-CA" dirty="0"/>
              <a:t> Placebo </a:t>
            </a:r>
            <a:br>
              <a:rPr lang="en-CA" dirty="0"/>
            </a:br>
            <a:r>
              <a:rPr lang="en-CA" sz="2500" dirty="0">
                <a:solidFill>
                  <a:schemeClr val="bg2"/>
                </a:solidFill>
              </a:rPr>
              <a:t>Kidney Composite Outcome*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C316B-01AF-4A40-B4E6-0D2F06E3AEB6}"/>
              </a:ext>
            </a:extLst>
          </p:cNvPr>
          <p:cNvSpPr txBox="1"/>
          <p:nvPr/>
        </p:nvSpPr>
        <p:spPr>
          <a:xfrm>
            <a:off x="6725839" y="5325730"/>
            <a:ext cx="3132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2"/>
                </a:solidFill>
              </a:rPr>
              <a:t>*New MA, eGFR fall ≥ 40%, kidney replacement therapy, or eGFR &lt; 15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BD6822E-314B-48FA-BA56-7074EB69F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46262" y="1372322"/>
            <a:ext cx="82962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4316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6AAB860-0337-4F61-BE73-15E593170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46262" y="1301750"/>
            <a:ext cx="8296275" cy="558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549"/>
            <a:ext cx="10668000" cy="934615"/>
          </a:xfrm>
        </p:spPr>
        <p:txBody>
          <a:bodyPr/>
          <a:lstStyle/>
          <a:p>
            <a:r>
              <a:rPr lang="en-CA" dirty="0" err="1"/>
              <a:t>Efpeglenatide</a:t>
            </a:r>
            <a:r>
              <a:rPr lang="en-CA" dirty="0"/>
              <a:t> 4 or 6 mg </a:t>
            </a:r>
            <a:r>
              <a:rPr lang="en-CA" i="1" dirty="0"/>
              <a:t>versus</a:t>
            </a:r>
            <a:r>
              <a:rPr lang="en-CA" dirty="0"/>
              <a:t> Placebo </a:t>
            </a:r>
            <a:br>
              <a:rPr lang="en-CA" dirty="0"/>
            </a:br>
            <a:r>
              <a:rPr lang="en-CA" sz="2500" dirty="0">
                <a:solidFill>
                  <a:schemeClr val="bg2"/>
                </a:solidFill>
              </a:rPr>
              <a:t>MACE or non-Cardiovascular Death</a:t>
            </a:r>
          </a:p>
        </p:txBody>
      </p:sp>
    </p:spTree>
    <p:extLst>
      <p:ext uri="{BB962C8B-B14F-4D97-AF65-F5344CB8AC3E}">
        <p14:creationId xmlns:p14="http://schemas.microsoft.com/office/powerpoint/2010/main" val="236114531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Primary and Secondary Outcomes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31193"/>
              </p:ext>
            </p:extLst>
          </p:nvPr>
        </p:nvGraphicFramePr>
        <p:xfrm>
          <a:off x="685800" y="1408287"/>
          <a:ext cx="10933289" cy="4641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9711">
                  <a:extLst>
                    <a:ext uri="{9D8B030D-6E8A-4147-A177-3AD203B41FA5}">
                      <a16:colId xmlns:a16="http://schemas.microsoft.com/office/drawing/2014/main" val="2009067108"/>
                    </a:ext>
                  </a:extLst>
                </a:gridCol>
                <a:gridCol w="2088445">
                  <a:extLst>
                    <a:ext uri="{9D8B030D-6E8A-4147-A177-3AD203B41FA5}">
                      <a16:colId xmlns:a16="http://schemas.microsoft.com/office/drawing/2014/main" val="3938699611"/>
                    </a:ext>
                  </a:extLst>
                </a:gridCol>
                <a:gridCol w="1289756">
                  <a:extLst>
                    <a:ext uri="{9D8B030D-6E8A-4147-A177-3AD203B41FA5}">
                      <a16:colId xmlns:a16="http://schemas.microsoft.com/office/drawing/2014/main" val="3930968121"/>
                    </a:ext>
                  </a:extLst>
                </a:gridCol>
                <a:gridCol w="2144889">
                  <a:extLst>
                    <a:ext uri="{9D8B030D-6E8A-4147-A177-3AD203B41FA5}">
                      <a16:colId xmlns:a16="http://schemas.microsoft.com/office/drawing/2014/main" val="632183417"/>
                    </a:ext>
                  </a:extLst>
                </a:gridCol>
                <a:gridCol w="1230488">
                  <a:extLst>
                    <a:ext uri="{9D8B030D-6E8A-4147-A177-3AD203B41FA5}">
                      <a16:colId xmlns:a16="http://schemas.microsoft.com/office/drawing/2014/main" val="4027842255"/>
                    </a:ext>
                  </a:extLst>
                </a:gridCol>
              </a:tblGrid>
              <a:tr h="713872">
                <a:tc>
                  <a:txBody>
                    <a:bodyPr/>
                    <a:lstStyle/>
                    <a:p>
                      <a:endParaRPr lang="en-CA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err="1">
                          <a:solidFill>
                            <a:schemeClr val="bg2"/>
                          </a:solidFill>
                        </a:rPr>
                        <a:t>Efpeglenatide</a:t>
                      </a:r>
                      <a:endParaRPr lang="en-CA" sz="20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N/100 </a:t>
                      </a:r>
                      <a:r>
                        <a:rPr lang="en-CA" sz="2000" b="1" dirty="0" err="1">
                          <a:solidFill>
                            <a:schemeClr val="bg2"/>
                          </a:solidFill>
                        </a:rPr>
                        <a:t>py</a:t>
                      </a:r>
                      <a:endParaRPr lang="en-CA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N/100 </a:t>
                      </a:r>
                      <a:r>
                        <a:rPr lang="en-CA" sz="2000" b="1" dirty="0" err="1">
                          <a:solidFill>
                            <a:schemeClr val="bg2"/>
                          </a:solidFill>
                        </a:rPr>
                        <a:t>py</a:t>
                      </a:r>
                      <a:endParaRPr lang="en-CA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HR (95%CI)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bg2"/>
                          </a:solidFill>
                        </a:rPr>
                        <a:t>P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720902"/>
                  </a:ext>
                </a:extLst>
              </a:tr>
              <a:tr h="645373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2"/>
                          </a:solidFill>
                          <a:effectLst/>
                        </a:rPr>
                        <a:t>Primary Outcome (MACE)</a:t>
                      </a:r>
                      <a:endParaRPr lang="en-CA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3.9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5.3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</a:rPr>
                        <a:t>0.73 (0.58, 0.92)</a:t>
                      </a:r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</a:rPr>
                        <a:t>0.0069</a:t>
                      </a:r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39509451"/>
                  </a:ext>
                </a:extLst>
              </a:tr>
              <a:tr h="645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solidFill>
                            <a:schemeClr val="bg2"/>
                          </a:solidFill>
                          <a:effectLst/>
                        </a:rPr>
                        <a:t>Expanded MACE</a:t>
                      </a:r>
                      <a:endParaRPr lang="en-CA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</a:rPr>
                        <a:t>0.79 (0.65, 0.96)</a:t>
                      </a:r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</a:rPr>
                        <a:t>0.020</a:t>
                      </a:r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967626"/>
                  </a:ext>
                </a:extLst>
              </a:tr>
              <a:tr h="645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solidFill>
                            <a:schemeClr val="bg2"/>
                          </a:solidFill>
                          <a:effectLst/>
                        </a:rPr>
                        <a:t>Renal</a:t>
                      </a:r>
                      <a:r>
                        <a:rPr lang="en-CA" sz="2000" b="1" baseline="0" dirty="0">
                          <a:solidFill>
                            <a:schemeClr val="bg2"/>
                          </a:solidFill>
                          <a:effectLst/>
                        </a:rPr>
                        <a:t> Composite </a:t>
                      </a:r>
                      <a:r>
                        <a:rPr lang="en-CA" sz="2000" b="1" dirty="0">
                          <a:solidFill>
                            <a:schemeClr val="bg2"/>
                          </a:solidFill>
                          <a:effectLst/>
                        </a:rPr>
                        <a:t>Outcome</a:t>
                      </a:r>
                      <a:endParaRPr lang="en-CA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7.7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2"/>
                          </a:solidFill>
                        </a:rPr>
                        <a:t>11.6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</a:rPr>
                        <a:t>0.68 (0.57, 0.79)</a:t>
                      </a:r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</a:rPr>
                        <a:t>&lt;0.0001</a:t>
                      </a:r>
                      <a:endParaRPr lang="en-CA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450373"/>
                  </a:ext>
                </a:extLst>
              </a:tr>
              <a:tr h="645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solidFill>
                            <a:schemeClr val="bg2"/>
                          </a:solidFill>
                          <a:effectLst/>
                        </a:rPr>
                        <a:t>MACE or non-CV Death</a:t>
                      </a:r>
                      <a:endParaRPr lang="en-CA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</a:rPr>
                        <a:t>4.5</a:t>
                      </a:r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</a:rPr>
                        <a:t>6.0</a:t>
                      </a:r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</a:rPr>
                        <a:t>0.73 (0.59, 0.91)</a:t>
                      </a:r>
                      <a:endParaRPr lang="en-CA" sz="20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</a:rPr>
                        <a:t>0.0040</a:t>
                      </a:r>
                      <a:endParaRPr lang="en-CA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062866"/>
                  </a:ext>
                </a:extLst>
              </a:tr>
              <a:tr h="645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Renal Function (no MA) or Death</a:t>
                      </a:r>
                      <a:endParaRPr lang="en-CA" sz="2000" b="1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2.5</a:t>
                      </a:r>
                      <a:endParaRPr lang="en-CA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3.1</a:t>
                      </a:r>
                      <a:endParaRPr lang="en-CA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0.77 (0.57, 1.02)</a:t>
                      </a:r>
                      <a:endParaRPr lang="en-CA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0.072</a:t>
                      </a:r>
                      <a:endParaRPr lang="en-CA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4486541"/>
                  </a:ext>
                </a:extLst>
              </a:tr>
              <a:tr h="645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MACE, non-CV Death, HF,  Renal Function (no MA)</a:t>
                      </a:r>
                      <a:endParaRPr lang="en-CA" sz="2000" b="1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5.1</a:t>
                      </a:r>
                      <a:endParaRPr lang="en-CA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7.0</a:t>
                      </a:r>
                      <a:endParaRPr lang="en-CA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0.71 (0.59, 0.87)</a:t>
                      </a:r>
                      <a:endParaRPr lang="en-CA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169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82901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549"/>
            <a:ext cx="10668000" cy="934615"/>
          </a:xfrm>
        </p:spPr>
        <p:txBody>
          <a:bodyPr/>
          <a:lstStyle/>
          <a:p>
            <a:r>
              <a:rPr lang="en-CA" dirty="0" err="1"/>
              <a:t>Efpeglenatide</a:t>
            </a:r>
            <a:r>
              <a:rPr lang="en-CA" dirty="0"/>
              <a:t> 4 and 6 mg </a:t>
            </a:r>
            <a:r>
              <a:rPr lang="en-CA" i="1" dirty="0"/>
              <a:t>versus</a:t>
            </a:r>
            <a:r>
              <a:rPr lang="en-CA" dirty="0"/>
              <a:t> Placebo</a:t>
            </a:r>
            <a:br>
              <a:rPr lang="en-CA" dirty="0"/>
            </a:br>
            <a:r>
              <a:rPr lang="en-CA" sz="2500" dirty="0">
                <a:solidFill>
                  <a:schemeClr val="bg2"/>
                </a:solidFill>
              </a:rPr>
              <a:t>MACE - Exploratory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227B33-4634-4846-94B3-DA544059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1962" y="1338262"/>
            <a:ext cx="81438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6933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7699"/>
            <a:ext cx="11181644" cy="1280863"/>
          </a:xfrm>
        </p:spPr>
        <p:txBody>
          <a:bodyPr/>
          <a:lstStyle/>
          <a:p>
            <a:r>
              <a:rPr lang="en-CA" dirty="0" err="1"/>
              <a:t>Efpeglenatide</a:t>
            </a:r>
            <a:r>
              <a:rPr lang="en-CA" dirty="0"/>
              <a:t> 4 or 6 mg </a:t>
            </a:r>
            <a:r>
              <a:rPr lang="en-CA" i="1" dirty="0"/>
              <a:t>versus</a:t>
            </a:r>
            <a:r>
              <a:rPr lang="en-CA" dirty="0"/>
              <a:t> Placebo </a:t>
            </a:r>
            <a:br>
              <a:rPr lang="en-CA" dirty="0"/>
            </a:br>
            <a:r>
              <a:rPr lang="en-CA" sz="2500" dirty="0">
                <a:solidFill>
                  <a:schemeClr val="bg2"/>
                </a:solidFill>
              </a:rPr>
              <a:t>Effect on Total </a:t>
            </a:r>
            <a:r>
              <a:rPr lang="en-CA" sz="2500" dirty="0" err="1">
                <a:solidFill>
                  <a:schemeClr val="bg2"/>
                </a:solidFill>
              </a:rPr>
              <a:t>Cardiorenal</a:t>
            </a:r>
            <a:r>
              <a:rPr lang="en-CA" sz="2500" dirty="0">
                <a:solidFill>
                  <a:schemeClr val="bg2"/>
                </a:solidFill>
              </a:rPr>
              <a:t> Events (Including Recurrent) - Exploratory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E93A2BC-2A5F-4FCB-9C38-D0704606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30412" y="1504950"/>
            <a:ext cx="74199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6442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999" y="146200"/>
            <a:ext cx="10829109" cy="1086964"/>
          </a:xfrm>
        </p:spPr>
        <p:txBody>
          <a:bodyPr/>
          <a:lstStyle/>
          <a:p>
            <a:r>
              <a:rPr lang="en-CA" dirty="0"/>
              <a:t>Effect on MACE Within Pre-specified Subgroups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46548" y="3248024"/>
            <a:ext cx="1558427" cy="756000"/>
          </a:xfrm>
          <a:prstGeom prst="rect">
            <a:avLst/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4450" rIns="90488" bIns="4445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600" b="1" i="0" u="none" strike="noStrike" cap="none" normalizeH="0" baseline="0">
              <a:ln>
                <a:noFill/>
              </a:ln>
              <a:solidFill>
                <a:srgbClr val="FAFD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4475" y="5572125"/>
            <a:ext cx="432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SGLT2i Use in = 618 (15.2%)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514475" y="5378791"/>
            <a:ext cx="4189639" cy="756000"/>
          </a:xfrm>
          <a:prstGeom prst="rect">
            <a:avLst/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4450" rIns="90488" bIns="4445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600" b="1" i="0" u="none" strike="noStrike" cap="none" normalizeH="0" baseline="0">
              <a:ln>
                <a:noFill/>
              </a:ln>
              <a:solidFill>
                <a:srgbClr val="FAFD00"/>
              </a:solidFill>
              <a:effectLst/>
              <a:latin typeface="Arial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22A81F-5B8C-43AA-9391-B157FBACE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1443"/>
          <a:stretch/>
        </p:blipFill>
        <p:spPr>
          <a:xfrm>
            <a:off x="2803" y="1607359"/>
            <a:ext cx="11681228" cy="36747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620400" y="3304828"/>
            <a:ext cx="4189639" cy="756000"/>
          </a:xfrm>
          <a:prstGeom prst="rect">
            <a:avLst/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4450" rIns="90488" bIns="4445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600" b="1" i="0" u="none" strike="noStrike" cap="none" normalizeH="0" baseline="0">
              <a:ln>
                <a:noFill/>
              </a:ln>
              <a:solidFill>
                <a:srgbClr val="FAFD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2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of AMPLITUDE O’s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4245"/>
            <a:ext cx="11055626" cy="5039841"/>
          </a:xfrm>
        </p:spPr>
        <p:txBody>
          <a:bodyPr/>
          <a:lstStyle/>
          <a:p>
            <a:pPr marL="0" indent="0">
              <a:lnSpc>
                <a:spcPts val="4200"/>
              </a:lnSpc>
              <a:buNone/>
            </a:pPr>
            <a:r>
              <a:rPr lang="en-CA" i="1" dirty="0"/>
              <a:t>In people with type 2 DM &amp; a</a:t>
            </a:r>
            <a:r>
              <a:rPr lang="en-US" i="1" dirty="0"/>
              <a:t> high prevalence of CV &amp; kidney disease with a high HbA1c &amp; moderate use of an SGLT2i…</a:t>
            </a:r>
          </a:p>
          <a:p>
            <a:pPr marL="0" indent="0">
              <a:lnSpc>
                <a:spcPts val="3360"/>
              </a:lnSpc>
              <a:buNone/>
            </a:pPr>
            <a:r>
              <a:rPr lang="en-US" i="1" dirty="0"/>
              <a:t>… </a:t>
            </a:r>
            <a:r>
              <a:rPr lang="en-US" i="1" dirty="0" err="1"/>
              <a:t>efpeglenatide</a:t>
            </a:r>
            <a:r>
              <a:rPr lang="en-US" i="1" dirty="0"/>
              <a:t> (4 or 6 mg) </a:t>
            </a:r>
            <a:r>
              <a:rPr lang="en-US" i="1" dirty="0" err="1"/>
              <a:t>sc</a:t>
            </a:r>
            <a:r>
              <a:rPr lang="en-US" i="1" dirty="0"/>
              <a:t>/week significantly &amp; safely reduced</a:t>
            </a:r>
          </a:p>
          <a:p>
            <a:pPr marL="1200150" lvl="2" indent="-342900">
              <a:lnSpc>
                <a:spcPts val="3360"/>
              </a:lnSpc>
            </a:pPr>
            <a:r>
              <a:rPr lang="en-US" dirty="0"/>
              <a:t>MACE (including death from unknown causes) by 27%</a:t>
            </a:r>
          </a:p>
          <a:p>
            <a:pPr marL="1200150" lvl="2" indent="-342900">
              <a:lnSpc>
                <a:spcPts val="3360"/>
              </a:lnSpc>
            </a:pPr>
            <a:r>
              <a:rPr lang="en-US" dirty="0"/>
              <a:t>MACE, coronary revascularization or UA by 21%</a:t>
            </a:r>
          </a:p>
          <a:p>
            <a:pPr marL="1200150" lvl="2" indent="-342900">
              <a:lnSpc>
                <a:spcPts val="3360"/>
              </a:lnSpc>
            </a:pPr>
            <a:r>
              <a:rPr lang="en-US" dirty="0"/>
              <a:t>A renal composite outcome by 32%</a:t>
            </a:r>
          </a:p>
          <a:p>
            <a:pPr marL="1200150" lvl="2" indent="-342900">
              <a:lnSpc>
                <a:spcPts val="3360"/>
              </a:lnSpc>
            </a:pPr>
            <a:r>
              <a:rPr lang="en-US" dirty="0"/>
              <a:t>MACE or non-CV death by 27%  </a:t>
            </a:r>
          </a:p>
          <a:p>
            <a:pPr marL="0" indent="0">
              <a:lnSpc>
                <a:spcPts val="4200"/>
              </a:lnSpc>
              <a:buNone/>
            </a:pPr>
            <a:r>
              <a:rPr lang="en-CA" i="1" dirty="0"/>
              <a:t>These effects were independent of baseline SGLT2i, </a:t>
            </a:r>
            <a:r>
              <a:rPr lang="en-CA" i="1" dirty="0" err="1"/>
              <a:t>eGFR</a:t>
            </a:r>
            <a:r>
              <a:rPr lang="en-CA" i="1" dirty="0"/>
              <a:t> or metformin use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9916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4798"/>
            <a:ext cx="10668000" cy="588366"/>
          </a:xfrm>
        </p:spPr>
        <p:txBody>
          <a:bodyPr/>
          <a:lstStyle/>
          <a:p>
            <a:r>
              <a:rPr lang="en-CA" dirty="0"/>
              <a:t>Summary of CV/Kidney Effects of </a:t>
            </a:r>
            <a:r>
              <a:rPr lang="en-CA" dirty="0" err="1"/>
              <a:t>Efpeglenatide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6" y="1421295"/>
            <a:ext cx="10595114" cy="55374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5325" y="1709077"/>
            <a:ext cx="499501" cy="1494320"/>
            <a:chOff x="345325" y="1689199"/>
            <a:chExt cx="499501" cy="149432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-201780" y="2236304"/>
              <a:ext cx="1494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>
                  <a:solidFill>
                    <a:srgbClr val="660066"/>
                  </a:solidFill>
                </a:rPr>
                <a:t>Significant</a:t>
              </a:r>
            </a:p>
          </p:txBody>
        </p:sp>
        <p:sp>
          <p:nvSpPr>
            <p:cNvPr id="5" name="Left Brace 4"/>
            <p:cNvSpPr/>
            <p:nvPr/>
          </p:nvSpPr>
          <p:spPr bwMode="auto">
            <a:xfrm>
              <a:off x="682488" y="1858617"/>
              <a:ext cx="162338" cy="1103244"/>
            </a:xfrm>
            <a:prstGeom prst="leftBrace">
              <a:avLst/>
            </a:prstGeom>
            <a:ln>
              <a:solidFill>
                <a:srgbClr val="660066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4450" rIns="90488" bIns="4445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600" b="1" i="0" u="none" strike="noStrike" cap="none" normalizeH="0" baseline="0">
                <a:ln>
                  <a:noFill/>
                </a:ln>
                <a:solidFill>
                  <a:srgbClr val="FAFD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5324" y="3144073"/>
            <a:ext cx="512756" cy="3132000"/>
            <a:chOff x="345324" y="3144073"/>
            <a:chExt cx="512756" cy="3132000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-259489" y="4476768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>
                  <a:solidFill>
                    <a:schemeClr val="bg2"/>
                  </a:solidFill>
                </a:rPr>
                <a:t>Exploratory</a:t>
              </a:r>
            </a:p>
          </p:txBody>
        </p:sp>
        <p:sp>
          <p:nvSpPr>
            <p:cNvPr id="9" name="Left Brace 8"/>
            <p:cNvSpPr/>
            <p:nvPr/>
          </p:nvSpPr>
          <p:spPr bwMode="auto">
            <a:xfrm>
              <a:off x="695742" y="3144073"/>
              <a:ext cx="162338" cy="3132000"/>
            </a:xfrm>
            <a:prstGeom prst="leftBrace">
              <a:avLst/>
            </a:prstGeom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4450" rIns="90488" bIns="4445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600" b="1" i="0" u="none" strike="noStrike" cap="none" normalizeH="0" baseline="0">
                <a:ln>
                  <a:noFill/>
                </a:ln>
                <a:solidFill>
                  <a:srgbClr val="FAFD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381000" y="3124338"/>
            <a:ext cx="10933041" cy="328313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4450" rIns="90488" bIns="4445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600" b="1" i="0" u="none" strike="noStrike" cap="none" normalizeH="0" baseline="0">
              <a:ln>
                <a:noFill/>
              </a:ln>
              <a:solidFill>
                <a:srgbClr val="FAFD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466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400800"/>
            <a:ext cx="13716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44284"/>
            <a:ext cx="10668000" cy="920765"/>
          </a:xfrm>
        </p:spPr>
        <p:txBody>
          <a:bodyPr/>
          <a:lstStyle/>
          <a:p>
            <a:r>
              <a:rPr lang="en-CA" dirty="0"/>
              <a:t>GLP-1 RA CVOT Meta-analysis: CVD &amp; Death</a:t>
            </a:r>
            <a:br>
              <a:rPr lang="en-CA" dirty="0"/>
            </a:br>
            <a:r>
              <a:rPr lang="en-CA" sz="2400" dirty="0" err="1">
                <a:solidFill>
                  <a:schemeClr val="bg2"/>
                </a:solidFill>
              </a:rPr>
              <a:t>Kristensen</a:t>
            </a:r>
            <a:r>
              <a:rPr lang="en-CA" sz="2400" dirty="0">
                <a:solidFill>
                  <a:schemeClr val="bg2"/>
                </a:solidFill>
              </a:rPr>
              <a:t> et al. Lancet D&amp;E 2019; 776-785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1390475"/>
          <a:ext cx="10912764" cy="4289616"/>
        </p:xfrm>
        <a:graphic>
          <a:graphicData uri="http://schemas.openxmlformats.org/drawingml/2006/table">
            <a:tbl>
              <a:tblPr firstRow="1" bandRow="1"/>
              <a:tblGrid>
                <a:gridCol w="293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5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2200" b="1" dirty="0">
                          <a:solidFill>
                            <a:schemeClr val="bg2"/>
                          </a:solidFill>
                        </a:rPr>
                        <a:t>Cardio</a:t>
                      </a:r>
                      <a:r>
                        <a:rPr lang="en-GB" sz="2200" b="1" baseline="0" dirty="0">
                          <a:solidFill>
                            <a:schemeClr val="bg2"/>
                          </a:solidFill>
                        </a:rPr>
                        <a:t>vascular Event</a:t>
                      </a:r>
                      <a:endParaRPr lang="en-GB" sz="2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200" b="1" dirty="0">
                          <a:solidFill>
                            <a:schemeClr val="bg2"/>
                          </a:solidFill>
                        </a:rPr>
                        <a:t>GLP-1 RA</a:t>
                      </a:r>
                      <a:endParaRPr lang="en-GB" sz="2200" b="1" baseline="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GB" sz="2200" b="1" baseline="0" dirty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en-GB" sz="2200" b="1" i="1" baseline="0" dirty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GB" sz="2200" b="1" baseline="0" dirty="0">
                          <a:solidFill>
                            <a:schemeClr val="bg2"/>
                          </a:solidFill>
                        </a:rPr>
                        <a:t> = 27,977)</a:t>
                      </a:r>
                      <a:endParaRPr lang="en-GB" sz="2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200" b="1" dirty="0">
                          <a:solidFill>
                            <a:schemeClr val="bg2"/>
                          </a:solidFill>
                        </a:rPr>
                        <a:t>Placebo </a:t>
                      </a:r>
                    </a:p>
                    <a:p>
                      <a:pPr algn="ctr"/>
                      <a:r>
                        <a:rPr lang="en-GB" sz="2200" b="1" dirty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en-GB" sz="2200" b="1" i="1" dirty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GB" sz="2200" b="1" dirty="0">
                          <a:solidFill>
                            <a:schemeClr val="bg2"/>
                          </a:solidFill>
                        </a:rPr>
                        <a:t> =</a:t>
                      </a:r>
                      <a:r>
                        <a:rPr lang="en-GB" sz="2200" b="1" baseline="0" dirty="0">
                          <a:solidFill>
                            <a:schemeClr val="bg2"/>
                          </a:solidFill>
                        </a:rPr>
                        <a:t> 28,027)</a:t>
                      </a:r>
                      <a:endParaRPr lang="en-GB" sz="2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200" b="1" dirty="0">
                          <a:solidFill>
                            <a:schemeClr val="bg2"/>
                          </a:solidFill>
                        </a:rPr>
                        <a:t>HR</a:t>
                      </a:r>
                      <a:r>
                        <a:rPr lang="en-GB" sz="2200" b="1" baseline="0" dirty="0">
                          <a:solidFill>
                            <a:schemeClr val="bg2"/>
                          </a:solidFill>
                        </a:rPr>
                        <a:t> (95% CI)</a:t>
                      </a:r>
                      <a:endParaRPr lang="en-GB" sz="2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200" b="1" dirty="0">
                          <a:solidFill>
                            <a:schemeClr val="bg2"/>
                          </a:solidFill>
                        </a:rPr>
                        <a:t>NNT (95% CI)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200" b="1" i="1" dirty="0">
                          <a:solidFill>
                            <a:schemeClr val="bg2"/>
                          </a:solidFill>
                        </a:rPr>
                        <a:t>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1900" b="1" kern="1200" dirty="0">
                          <a:solidFill>
                            <a:schemeClr val="bg2"/>
                          </a:solidFill>
                        </a:rPr>
                        <a:t>MI, Stroke, CV Death</a:t>
                      </a:r>
                      <a:endParaRPr lang="en-GB" sz="19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2,948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3,304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0.88 (0.82–0.94)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75 (50–151)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&lt;0.001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1900" b="1" kern="1200" dirty="0">
                          <a:solidFill>
                            <a:schemeClr val="bg2"/>
                          </a:solidFill>
                        </a:rPr>
                        <a:t>Cardiovascular Death</a:t>
                      </a:r>
                      <a:endParaRPr lang="en-GB" sz="19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1,213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1,371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0.88 (0.81–0.96)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175 (110–524)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0.003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kern="1200" dirty="0">
                          <a:solidFill>
                            <a:schemeClr val="bg2"/>
                          </a:solidFill>
                        </a:rPr>
                        <a:t>Fatal or Nonfatal MI</a:t>
                      </a:r>
                      <a:endParaRPr lang="en-GB" sz="19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1,540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1,666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0.91 (0.84–1.00)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193 (108–N/A)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0.043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1900" b="1" kern="1200" dirty="0">
                          <a:solidFill>
                            <a:schemeClr val="bg2"/>
                          </a:solidFill>
                        </a:rPr>
                        <a:t>Fatal or Nonfatal stroke</a:t>
                      </a:r>
                      <a:endParaRPr lang="en-GB" sz="19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722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853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0.84 (0.76–0.93)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209 (139–477)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&lt;0.001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1900" b="1" kern="1200" dirty="0">
                          <a:solidFill>
                            <a:schemeClr val="bg2"/>
                          </a:solidFill>
                        </a:rPr>
                        <a:t>All-cause Death</a:t>
                      </a:r>
                      <a:endParaRPr lang="en-GB" sz="19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1,916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2,156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0.88 (0.08–0.95)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113 (80–271)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0.001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1900" b="1" kern="1200" dirty="0">
                          <a:solidFill>
                            <a:schemeClr val="bg2"/>
                          </a:solidFill>
                        </a:rPr>
                        <a:t>Heart Failure</a:t>
                      </a:r>
                      <a:endParaRPr lang="en-GB" sz="19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931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1,021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0.91 (0.83–0.99)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311 (164–2797)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bg2"/>
                          </a:solidFill>
                        </a:rPr>
                        <a:t>0.028</a:t>
                      </a:r>
                      <a:endParaRPr lang="en-GB" sz="1900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EB3B001E-38CC-C04B-88A2-0A0604DF3B4C}"/>
              </a:ext>
            </a:extLst>
          </p:cNvPr>
          <p:cNvSpPr/>
          <p:nvPr/>
        </p:nvSpPr>
        <p:spPr>
          <a:xfrm>
            <a:off x="2040275" y="6000597"/>
            <a:ext cx="8111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>
                <a:solidFill>
                  <a:schemeClr val="bg2"/>
                </a:solidFill>
              </a:rPr>
              <a:t>Effect of exendin-4 based GLP-1 RAs is uncertain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C2D97-A3C5-4738-90D3-0BC0F6E285C3}"/>
              </a:ext>
            </a:extLst>
          </p:cNvPr>
          <p:cNvSpPr txBox="1"/>
          <p:nvPr/>
        </p:nvSpPr>
        <p:spPr>
          <a:xfrm>
            <a:off x="0" y="6560567"/>
            <a:ext cx="9528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/>
                </a:solidFill>
              </a:rPr>
              <a:t>CV = cardiovascular; HR = hazard ratio; MACE = major cardiovascular events; MI = myocardial infarction; NNT = number needed to treat. </a:t>
            </a:r>
          </a:p>
        </p:txBody>
      </p:sp>
    </p:spTree>
    <p:extLst>
      <p:ext uri="{BB962C8B-B14F-4D97-AF65-F5344CB8AC3E}">
        <p14:creationId xmlns:p14="http://schemas.microsoft.com/office/powerpoint/2010/main" val="13595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4798"/>
            <a:ext cx="10668000" cy="588366"/>
          </a:xfrm>
        </p:spPr>
        <p:txBody>
          <a:bodyPr/>
          <a:lstStyle/>
          <a:p>
            <a:r>
              <a:rPr lang="en-CA" dirty="0"/>
              <a:t>Summary of CV/Kidney Effects of </a:t>
            </a:r>
            <a:r>
              <a:rPr lang="en-CA" dirty="0" err="1"/>
              <a:t>Efpeglenatide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6" y="1421295"/>
            <a:ext cx="10595114" cy="55374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5325" y="1709077"/>
            <a:ext cx="499501" cy="1494320"/>
            <a:chOff x="345325" y="1689199"/>
            <a:chExt cx="499501" cy="149432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-201780" y="2236304"/>
              <a:ext cx="1494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>
                  <a:solidFill>
                    <a:srgbClr val="660066"/>
                  </a:solidFill>
                </a:rPr>
                <a:t>Significant</a:t>
              </a:r>
            </a:p>
          </p:txBody>
        </p:sp>
        <p:sp>
          <p:nvSpPr>
            <p:cNvPr id="5" name="Left Brace 4"/>
            <p:cNvSpPr/>
            <p:nvPr/>
          </p:nvSpPr>
          <p:spPr bwMode="auto">
            <a:xfrm>
              <a:off x="682488" y="1858617"/>
              <a:ext cx="162338" cy="1103244"/>
            </a:xfrm>
            <a:prstGeom prst="leftBrace">
              <a:avLst/>
            </a:prstGeom>
            <a:ln>
              <a:solidFill>
                <a:srgbClr val="660066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4450" rIns="90488" bIns="4445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600" b="1" i="0" u="none" strike="noStrike" cap="none" normalizeH="0" baseline="0">
                <a:ln>
                  <a:noFill/>
                </a:ln>
                <a:solidFill>
                  <a:srgbClr val="FAFD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5324" y="3144073"/>
            <a:ext cx="512756" cy="3132000"/>
            <a:chOff x="345324" y="3144073"/>
            <a:chExt cx="512756" cy="3132000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-259489" y="4476768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>
                  <a:solidFill>
                    <a:schemeClr val="bg2"/>
                  </a:solidFill>
                </a:rPr>
                <a:t>Exploratory</a:t>
              </a:r>
            </a:p>
          </p:txBody>
        </p:sp>
        <p:sp>
          <p:nvSpPr>
            <p:cNvPr id="9" name="Left Brace 8"/>
            <p:cNvSpPr/>
            <p:nvPr/>
          </p:nvSpPr>
          <p:spPr bwMode="auto">
            <a:xfrm>
              <a:off x="695742" y="3144073"/>
              <a:ext cx="162338" cy="3132000"/>
            </a:xfrm>
            <a:prstGeom prst="leftBrace">
              <a:avLst/>
            </a:prstGeom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4450" rIns="90488" bIns="4445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600" b="1" i="0" u="none" strike="noStrike" cap="none" normalizeH="0" baseline="0">
                <a:ln>
                  <a:noFill/>
                </a:ln>
                <a:solidFill>
                  <a:srgbClr val="FAFD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381000" y="3124338"/>
            <a:ext cx="10933041" cy="3283131"/>
          </a:xfrm>
          <a:prstGeom prst="rect">
            <a:avLst/>
          </a:prstGeom>
          <a:solidFill>
            <a:schemeClr val="tx1">
              <a:lumMod val="95000"/>
              <a:alpha val="42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4450" rIns="90488" bIns="4445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600" b="1" i="0" u="none" strike="noStrike" cap="none" normalizeH="0" baseline="0">
              <a:ln>
                <a:noFill/>
              </a:ln>
              <a:solidFill>
                <a:srgbClr val="FAFD00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894522" y="3627783"/>
            <a:ext cx="10980000" cy="49695"/>
          </a:xfrm>
          <a:prstGeom prst="line">
            <a:avLst/>
          </a:prstGeom>
          <a:ln w="19050">
            <a:solidFill>
              <a:srgbClr val="66006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027899" y="2134006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37227" y="1806559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</a:p>
        </p:txBody>
      </p:sp>
      <p:sp>
        <p:nvSpPr>
          <p:cNvPr id="19" name="Down Arrow 18"/>
          <p:cNvSpPr/>
          <p:nvPr/>
        </p:nvSpPr>
        <p:spPr bwMode="auto">
          <a:xfrm>
            <a:off x="11493571" y="2456237"/>
            <a:ext cx="184905" cy="1042337"/>
          </a:xfrm>
          <a:prstGeom prst="downArrow">
            <a:avLst/>
          </a:prstGeom>
          <a:solidFill>
            <a:srgbClr val="660066"/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4450" rIns="90488" bIns="4445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600" b="1" i="0" u="none" strike="noStrike" cap="none" normalizeH="0" baseline="0">
              <a:ln>
                <a:noFill/>
              </a:ln>
              <a:solidFill>
                <a:srgbClr val="FAFD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0830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549"/>
            <a:ext cx="10668000" cy="934615"/>
          </a:xfrm>
        </p:spPr>
        <p:txBody>
          <a:bodyPr/>
          <a:lstStyle/>
          <a:p>
            <a:r>
              <a:rPr lang="en-CA" dirty="0"/>
              <a:t>Number-Needed-to-Treat (1.8 Years)</a:t>
            </a:r>
            <a:br>
              <a:rPr lang="en-CA" dirty="0"/>
            </a:br>
            <a:r>
              <a:rPr lang="en-CA" sz="2500" dirty="0">
                <a:solidFill>
                  <a:schemeClr val="bg2"/>
                </a:solidFill>
              </a:rPr>
              <a:t>For the Significantly Reduced Outcomes</a:t>
            </a:r>
            <a:endParaRPr lang="en-CA" dirty="0">
              <a:solidFill>
                <a:schemeClr val="bg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34312"/>
              </p:ext>
            </p:extLst>
          </p:nvPr>
        </p:nvGraphicFramePr>
        <p:xfrm>
          <a:off x="762000" y="1543421"/>
          <a:ext cx="10668000" cy="3275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8667">
                  <a:extLst>
                    <a:ext uri="{9D8B030D-6E8A-4147-A177-3AD203B41FA5}">
                      <a16:colId xmlns:a16="http://schemas.microsoft.com/office/drawing/2014/main" val="1424894753"/>
                    </a:ext>
                  </a:extLst>
                </a:gridCol>
                <a:gridCol w="2325511">
                  <a:extLst>
                    <a:ext uri="{9D8B030D-6E8A-4147-A177-3AD203B41FA5}">
                      <a16:colId xmlns:a16="http://schemas.microsoft.com/office/drawing/2014/main" val="625530381"/>
                    </a:ext>
                  </a:extLst>
                </a:gridCol>
                <a:gridCol w="2348089">
                  <a:extLst>
                    <a:ext uri="{9D8B030D-6E8A-4147-A177-3AD203B41FA5}">
                      <a16:colId xmlns:a16="http://schemas.microsoft.com/office/drawing/2014/main" val="1138729380"/>
                    </a:ext>
                  </a:extLst>
                </a:gridCol>
                <a:gridCol w="1845733">
                  <a:extLst>
                    <a:ext uri="{9D8B030D-6E8A-4147-A177-3AD203B41FA5}">
                      <a16:colId xmlns:a16="http://schemas.microsoft.com/office/drawing/2014/main" val="324588834"/>
                    </a:ext>
                  </a:extLst>
                </a:gridCol>
              </a:tblGrid>
              <a:tr h="477403">
                <a:tc>
                  <a:txBody>
                    <a:bodyPr/>
                    <a:lstStyle/>
                    <a:p>
                      <a:r>
                        <a:rPr lang="en-CA" sz="2200" b="1" dirty="0">
                          <a:solidFill>
                            <a:schemeClr val="bg2"/>
                          </a:solidFill>
                        </a:rPr>
                        <a:t>Outcome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err="1">
                          <a:solidFill>
                            <a:schemeClr val="bg2"/>
                          </a:solidFill>
                        </a:rPr>
                        <a:t>Efpeglenatide</a:t>
                      </a:r>
                      <a:r>
                        <a:rPr lang="en-CA" sz="2200" b="1" dirty="0">
                          <a:solidFill>
                            <a:schemeClr val="bg2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en-CA" sz="2200" b="1" dirty="0">
                          <a:solidFill>
                            <a:schemeClr val="bg2"/>
                          </a:solidFill>
                        </a:rPr>
                        <a:t>N Events  (%)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>
                          <a:solidFill>
                            <a:schemeClr val="bg2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CA" sz="2200" b="1" dirty="0">
                          <a:solidFill>
                            <a:schemeClr val="bg2"/>
                          </a:solidFill>
                        </a:rPr>
                        <a:t>N Events (%)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>
                          <a:solidFill>
                            <a:schemeClr val="bg2"/>
                          </a:solidFill>
                        </a:rPr>
                        <a:t>NNT </a:t>
                      </a:r>
                    </a:p>
                    <a:p>
                      <a:pPr algn="ctr"/>
                      <a:r>
                        <a:rPr lang="en-CA" sz="2200" b="1" dirty="0">
                          <a:solidFill>
                            <a:schemeClr val="bg2"/>
                          </a:solidFill>
                        </a:rPr>
                        <a:t>(1.8 years)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143474"/>
                  </a:ext>
                </a:extLst>
              </a:tr>
              <a:tr h="624592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2"/>
                          </a:solidFill>
                        </a:rPr>
                        <a:t>Primary Outcome (MACE)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189 (7.0)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125 (9.2)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69433"/>
                  </a:ext>
                </a:extLst>
              </a:tr>
              <a:tr h="624592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2"/>
                          </a:solidFill>
                        </a:rPr>
                        <a:t>MACE, Coronary Revascularization, Unstable Angina Hospitalization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257 (9.5)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158 (11.6)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334967"/>
                  </a:ext>
                </a:extLst>
              </a:tr>
              <a:tr h="624592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2"/>
                          </a:solidFill>
                        </a:rPr>
                        <a:t>MACE or non-CV Death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216 (7.9)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143 (10.5)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885523"/>
                  </a:ext>
                </a:extLst>
              </a:tr>
              <a:tr h="624592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2"/>
                          </a:solidFill>
                        </a:rPr>
                        <a:t>Renal Composite Outcome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353 (13.0)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250 (18.4)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i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32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68986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Overall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4493"/>
            <a:ext cx="10668000" cy="386003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3000" i="1" dirty="0"/>
              <a:t>The AMPLITUDE O trial shows that the exendin-4 based GLP-1 RA drug </a:t>
            </a:r>
            <a:r>
              <a:rPr lang="en-CA" sz="3000" i="1" dirty="0" err="1"/>
              <a:t>efpeglenatide</a:t>
            </a:r>
            <a:r>
              <a:rPr lang="en-CA" sz="3000" i="1" dirty="0"/>
              <a:t>…  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safely</a:t>
            </a:r>
            <a:r>
              <a:rPr lang="en-CA" sz="3000" i="1" dirty="0"/>
              <a:t> reduces major cardiovascular and renal outcomes in high-risk people with type 2 diabetes while lowering glucose, blood pressure and weight </a:t>
            </a:r>
          </a:p>
        </p:txBody>
      </p:sp>
    </p:spTree>
    <p:extLst>
      <p:ext uri="{BB962C8B-B14F-4D97-AF65-F5344CB8AC3E}">
        <p14:creationId xmlns:p14="http://schemas.microsoft.com/office/powerpoint/2010/main" val="600479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1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57454-6FCC-C147-BD11-A595CF325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332"/>
            <a:ext cx="9144000" cy="67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079" y="268568"/>
            <a:ext cx="101103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Meta-Analysis of GLP1-RA and SGLT2i Trials on the</a:t>
            </a:r>
            <a:br>
              <a:rPr lang="en-US" sz="2800" b="1" dirty="0"/>
            </a:br>
            <a:r>
              <a:rPr lang="en-US" sz="2800" b="1" dirty="0"/>
              <a:t>Composite of Myocardial Infarction, Stroke, and CV Death</a:t>
            </a:r>
            <a:br>
              <a:rPr lang="en-US" sz="2800" b="1" dirty="0"/>
            </a:br>
            <a:r>
              <a:rPr lang="en-US" sz="2000" kern="1200" dirty="0" err="1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Zelniker</a:t>
            </a:r>
            <a:r>
              <a:rPr lang="en-US" sz="2000" kern="1200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 TA et al Circulation 2019;139:2022-2031</a:t>
            </a:r>
            <a:endParaRPr lang="en-US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7" y="1654985"/>
            <a:ext cx="10076033" cy="47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54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50C0A24-CFE8-0F42-A1D4-DCF19A0F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6200"/>
            <a:ext cx="10668000" cy="1086964"/>
          </a:xfrm>
        </p:spPr>
        <p:txBody>
          <a:bodyPr/>
          <a:lstStyle/>
          <a:p>
            <a:r>
              <a:rPr lang="en-GB" dirty="0"/>
              <a:t>Proportion of CVOT populations with kidney disease at baseline (eGFR &lt;60 ml/min/1.73 m</a:t>
            </a:r>
            <a:r>
              <a:rPr lang="en-GB" baseline="30000" dirty="0"/>
              <a:t>2</a:t>
            </a:r>
            <a:r>
              <a:rPr lang="en-GB" dirty="0"/>
              <a:t>)</a:t>
            </a:r>
            <a:endParaRPr lang="en-US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45E815D2-E30B-514E-9ED4-BB24DC23DF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1473200"/>
          <a:ext cx="106680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8C255E4E-EE38-FC47-BC4C-369D0DE814FE}"/>
              </a:ext>
            </a:extLst>
          </p:cNvPr>
          <p:cNvGraphicFramePr>
            <a:graphicFrameLocks noGrp="1"/>
          </p:cNvGraphicFramePr>
          <p:nvPr/>
        </p:nvGraphicFramePr>
        <p:xfrm>
          <a:off x="2139148" y="5771663"/>
          <a:ext cx="9128291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7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8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3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117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67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67375">
                  <a:extLst>
                    <a:ext uri="{9D8B030D-6E8A-4147-A177-3AD203B41FA5}">
                      <a16:colId xmlns:a16="http://schemas.microsoft.com/office/drawing/2014/main" val="3205106398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Lixisenatide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N=6068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(Liraglutide)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N=9340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(Semaglutide)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N=3297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(Canagliflozin)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N=4330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(Canagliflozin)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N=5811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(Exenatide QW)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N=14752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Semaglutide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N=3183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E6025472-F21E-B641-A442-8C0F2A0FE4D1}"/>
              </a:ext>
            </a:extLst>
          </p:cNvPr>
          <p:cNvSpPr/>
          <p:nvPr/>
        </p:nvSpPr>
        <p:spPr>
          <a:xfrm>
            <a:off x="0" y="645640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err="1">
                <a:solidFill>
                  <a:schemeClr val="bg2"/>
                </a:solidFill>
                <a:latin typeface="+mn-lt"/>
              </a:rPr>
              <a:t>Pfeffer</a:t>
            </a:r>
            <a:r>
              <a:rPr lang="it-IT" sz="1000" dirty="0">
                <a:solidFill>
                  <a:schemeClr val="bg2"/>
                </a:solidFill>
                <a:latin typeface="+mn-lt"/>
              </a:rPr>
              <a:t> MA 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et al.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N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Engl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J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Med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dirty="0">
                <a:solidFill>
                  <a:schemeClr val="bg2"/>
                </a:solidFill>
                <a:latin typeface="+mn-lt"/>
              </a:rPr>
              <a:t>2015;373:2247; Marso SP 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et al.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N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Engl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J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Med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dirty="0">
                <a:solidFill>
                  <a:schemeClr val="bg2"/>
                </a:solidFill>
                <a:latin typeface="+mn-lt"/>
              </a:rPr>
              <a:t>2016;375:311; Marso SP 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et al.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N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Engl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J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Med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dirty="0">
                <a:solidFill>
                  <a:schemeClr val="bg2"/>
                </a:solidFill>
                <a:latin typeface="+mn-lt"/>
              </a:rPr>
              <a:t>2016;375:1834; </a:t>
            </a:r>
            <a:r>
              <a:rPr lang="en-GB" sz="1000" dirty="0">
                <a:solidFill>
                  <a:schemeClr val="bg2"/>
                </a:solidFill>
              </a:rPr>
              <a:t>9. Neal B, et al. </a:t>
            </a:r>
            <a:r>
              <a:rPr lang="en-GB" sz="1000" i="1" dirty="0">
                <a:solidFill>
                  <a:schemeClr val="bg2"/>
                </a:solidFill>
              </a:rPr>
              <a:t>Am Heart J</a:t>
            </a:r>
            <a:r>
              <a:rPr lang="en-GB" sz="1000" dirty="0">
                <a:solidFill>
                  <a:schemeClr val="bg2"/>
                </a:solidFill>
              </a:rPr>
              <a:t> 2013;166;217–223;</a:t>
            </a:r>
          </a:p>
          <a:p>
            <a:pPr algn="ctr"/>
            <a:r>
              <a:rPr lang="en-GB" sz="1000" dirty="0">
                <a:solidFill>
                  <a:schemeClr val="bg2"/>
                </a:solidFill>
              </a:rPr>
              <a:t>Neal B, et al. </a:t>
            </a:r>
            <a:r>
              <a:rPr lang="en-GB" sz="1000" i="1" dirty="0">
                <a:solidFill>
                  <a:schemeClr val="bg2"/>
                </a:solidFill>
              </a:rPr>
              <a:t>Diabetes </a:t>
            </a:r>
            <a:r>
              <a:rPr lang="en-GB" sz="1000" i="1" dirty="0" err="1">
                <a:solidFill>
                  <a:schemeClr val="bg2"/>
                </a:solidFill>
              </a:rPr>
              <a:t>Obes</a:t>
            </a:r>
            <a:r>
              <a:rPr lang="en-GB" sz="1000" i="1" dirty="0">
                <a:solidFill>
                  <a:schemeClr val="bg2"/>
                </a:solidFill>
              </a:rPr>
              <a:t> </a:t>
            </a:r>
            <a:r>
              <a:rPr lang="en-GB" sz="1000" i="1" dirty="0" err="1">
                <a:solidFill>
                  <a:schemeClr val="bg2"/>
                </a:solidFill>
              </a:rPr>
              <a:t>Metab</a:t>
            </a:r>
            <a:r>
              <a:rPr lang="en-GB" sz="1000" dirty="0">
                <a:solidFill>
                  <a:schemeClr val="bg2"/>
                </a:solidFill>
              </a:rPr>
              <a:t> 2017;19:387–393; </a:t>
            </a:r>
            <a:r>
              <a:rPr lang="it-IT" sz="1000" dirty="0" err="1">
                <a:solidFill>
                  <a:schemeClr val="bg2"/>
                </a:solidFill>
                <a:latin typeface="+mn-lt"/>
              </a:rPr>
              <a:t>Holman</a:t>
            </a:r>
            <a:r>
              <a:rPr lang="it-IT" sz="1000" dirty="0">
                <a:solidFill>
                  <a:schemeClr val="bg2"/>
                </a:solidFill>
                <a:latin typeface="+mn-lt"/>
              </a:rPr>
              <a:t> RR 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et al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N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Engl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J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i="1" dirty="0" err="1">
                <a:solidFill>
                  <a:schemeClr val="bg2"/>
                </a:solidFill>
                <a:latin typeface="+mn-lt"/>
              </a:rPr>
              <a:t>Med</a:t>
            </a:r>
            <a:r>
              <a:rPr lang="it-IT" sz="100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1000" dirty="0">
                <a:solidFill>
                  <a:schemeClr val="bg2"/>
                </a:solidFill>
                <a:latin typeface="+mn-lt"/>
              </a:rPr>
              <a:t>2017;377:1228; </a:t>
            </a:r>
            <a:r>
              <a:rPr lang="it-IT" sz="1000" dirty="0" err="1">
                <a:solidFill>
                  <a:schemeClr val="bg2"/>
                </a:solidFill>
              </a:rPr>
              <a:t>Husain</a:t>
            </a:r>
            <a:r>
              <a:rPr lang="it-IT" sz="1000" dirty="0">
                <a:solidFill>
                  <a:schemeClr val="bg2"/>
                </a:solidFill>
              </a:rPr>
              <a:t> M et al </a:t>
            </a:r>
            <a:r>
              <a:rPr lang="it-IT" sz="1000" i="1" dirty="0" err="1">
                <a:solidFill>
                  <a:schemeClr val="bg2"/>
                </a:solidFill>
              </a:rPr>
              <a:t>N</a:t>
            </a:r>
            <a:r>
              <a:rPr lang="it-IT" sz="1000" i="1" dirty="0">
                <a:solidFill>
                  <a:schemeClr val="bg2"/>
                </a:solidFill>
              </a:rPr>
              <a:t> </a:t>
            </a:r>
            <a:r>
              <a:rPr lang="it-IT" sz="1000" i="1" dirty="0" err="1">
                <a:solidFill>
                  <a:schemeClr val="bg2"/>
                </a:solidFill>
              </a:rPr>
              <a:t>Engl</a:t>
            </a:r>
            <a:r>
              <a:rPr lang="it-IT" sz="1000" i="1" dirty="0">
                <a:solidFill>
                  <a:schemeClr val="bg2"/>
                </a:solidFill>
              </a:rPr>
              <a:t> </a:t>
            </a:r>
            <a:r>
              <a:rPr lang="it-IT" sz="1000" i="1" dirty="0" err="1">
                <a:solidFill>
                  <a:schemeClr val="bg2"/>
                </a:solidFill>
              </a:rPr>
              <a:t>J</a:t>
            </a:r>
            <a:r>
              <a:rPr lang="it-IT" sz="1000" i="1" dirty="0">
                <a:solidFill>
                  <a:schemeClr val="bg2"/>
                </a:solidFill>
              </a:rPr>
              <a:t> </a:t>
            </a:r>
            <a:r>
              <a:rPr lang="it-IT" sz="1000" i="1" dirty="0" err="1">
                <a:solidFill>
                  <a:schemeClr val="bg2"/>
                </a:solidFill>
              </a:rPr>
              <a:t>Med</a:t>
            </a:r>
            <a:r>
              <a:rPr lang="it-IT" sz="1000" i="1" dirty="0">
                <a:solidFill>
                  <a:schemeClr val="bg2"/>
                </a:solidFill>
              </a:rPr>
              <a:t>. </a:t>
            </a:r>
            <a:r>
              <a:rPr lang="it-IT" sz="1000" dirty="0">
                <a:solidFill>
                  <a:schemeClr val="bg2"/>
                </a:solidFill>
              </a:rPr>
              <a:t>2019;381:841-851</a:t>
            </a:r>
            <a:endParaRPr lang="it-IT" sz="1000" dirty="0">
              <a:solidFill>
                <a:schemeClr val="bg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43513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400800"/>
            <a:ext cx="13716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44284"/>
            <a:ext cx="10668000" cy="920765"/>
          </a:xfrm>
        </p:spPr>
        <p:txBody>
          <a:bodyPr/>
          <a:lstStyle/>
          <a:p>
            <a:r>
              <a:rPr lang="en-CA" dirty="0"/>
              <a:t>GLP-1 RA CVOT Meta-analysis: Renal Events</a:t>
            </a:r>
            <a:br>
              <a:rPr lang="en-CA" dirty="0"/>
            </a:br>
            <a:r>
              <a:rPr lang="en-CA" sz="2400" dirty="0">
                <a:solidFill>
                  <a:schemeClr val="bg2"/>
                </a:solidFill>
              </a:rPr>
              <a:t>Kristensen et al. Lancet D&amp;E 2019; 776-785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8A1C5D-57A7-4FD0-B150-6D547DFE668E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601659"/>
          <a:ext cx="10697361" cy="22843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27820">
                  <a:extLst>
                    <a:ext uri="{9D8B030D-6E8A-4147-A177-3AD203B41FA5}">
                      <a16:colId xmlns:a16="http://schemas.microsoft.com/office/drawing/2014/main" val="2120609209"/>
                    </a:ext>
                  </a:extLst>
                </a:gridCol>
                <a:gridCol w="1728132">
                  <a:extLst>
                    <a:ext uri="{9D8B030D-6E8A-4147-A177-3AD203B41FA5}">
                      <a16:colId xmlns:a16="http://schemas.microsoft.com/office/drawing/2014/main" val="3723614176"/>
                    </a:ext>
                  </a:extLst>
                </a:gridCol>
                <a:gridCol w="2117585">
                  <a:extLst>
                    <a:ext uri="{9D8B030D-6E8A-4147-A177-3AD203B41FA5}">
                      <a16:colId xmlns:a16="http://schemas.microsoft.com/office/drawing/2014/main" val="4090839063"/>
                    </a:ext>
                  </a:extLst>
                </a:gridCol>
                <a:gridCol w="2106903">
                  <a:extLst>
                    <a:ext uri="{9D8B030D-6E8A-4147-A177-3AD203B41FA5}">
                      <a16:colId xmlns:a16="http://schemas.microsoft.com/office/drawing/2014/main" val="3862298135"/>
                    </a:ext>
                  </a:extLst>
                </a:gridCol>
                <a:gridCol w="1038127">
                  <a:extLst>
                    <a:ext uri="{9D8B030D-6E8A-4147-A177-3AD203B41FA5}">
                      <a16:colId xmlns:a16="http://schemas.microsoft.com/office/drawing/2014/main" val="1372701651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964975576"/>
                    </a:ext>
                  </a:extLst>
                </a:gridCol>
              </a:tblGrid>
              <a:tr h="484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Renal Event</a:t>
                      </a:r>
                      <a:endParaRPr lang="en-CA" sz="2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GLP-1 RA</a:t>
                      </a:r>
                      <a:endParaRPr lang="en-CA" sz="2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  <a:endParaRPr lang="en-CA" sz="2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  <a:endParaRPr lang="en-CA" sz="2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NNT</a:t>
                      </a:r>
                      <a:endParaRPr lang="en-CA" sz="2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n-CA" sz="2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95189"/>
                  </a:ext>
                </a:extLst>
              </a:tr>
              <a:tr h="1023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Composite (with Albuminuria)</a:t>
                      </a:r>
                      <a:endParaRPr lang="en-CA" sz="2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1716/20,160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2017/20,142    10%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0.83 (0.78, 0.89)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&lt;0.0001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657201"/>
                  </a:ext>
                </a:extLst>
              </a:tr>
              <a:tr h="776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Worsened</a:t>
                      </a:r>
                      <a:r>
                        <a:rPr lang="en-CA" sz="2000" b="1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Renal Function</a:t>
                      </a:r>
                      <a:endParaRPr lang="en-CA" sz="2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555/20,753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662/20,762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0.87 (0.73, 1.03)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05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0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4798"/>
            <a:ext cx="10668000" cy="588366"/>
          </a:xfrm>
        </p:spPr>
        <p:txBody>
          <a:bodyPr/>
          <a:lstStyle/>
          <a:p>
            <a:r>
              <a:rPr lang="en-CA" dirty="0" err="1"/>
              <a:t>Efpeglenatide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93515"/>
            <a:ext cx="10668000" cy="4829527"/>
          </a:xfrm>
        </p:spPr>
        <p:txBody>
          <a:bodyPr/>
          <a:lstStyle/>
          <a:p>
            <a:r>
              <a:rPr lang="en-CA" dirty="0" err="1"/>
              <a:t>Efpeglenatide</a:t>
            </a:r>
            <a:r>
              <a:rPr lang="en-CA" dirty="0"/>
              <a:t> is an exendin-4 based GLP-1 RA </a:t>
            </a:r>
          </a:p>
          <a:p>
            <a:r>
              <a:rPr lang="en-US" dirty="0"/>
              <a:t>Conjugated with IgG4 Fc fragment to prolong half-life</a:t>
            </a:r>
          </a:p>
          <a:p>
            <a:r>
              <a:rPr lang="en-US" dirty="0"/>
              <a:t>Doses range from 4 to 6 mg/week given </a:t>
            </a:r>
            <a:r>
              <a:rPr lang="en-US" dirty="0" err="1"/>
              <a:t>sc</a:t>
            </a:r>
            <a:endParaRPr lang="en-US" dirty="0"/>
          </a:p>
          <a:p>
            <a:r>
              <a:rPr lang="en-US" dirty="0"/>
              <a:t>Similar clinical effects to other GLP-1 RAs in Phase 2 &amp; 3 trials</a:t>
            </a:r>
            <a:endParaRPr lang="en-CA" dirty="0"/>
          </a:p>
          <a:p>
            <a:r>
              <a:rPr lang="en-US" dirty="0"/>
              <a:t>Lowers glucose without hypoglycemia &amp; promotes weight loss</a:t>
            </a:r>
          </a:p>
          <a:p>
            <a:r>
              <a:rPr lang="en-US" dirty="0"/>
              <a:t>Effect on CV &amp; kidney outcomes is unknown &amp; was therefore tested in a CV outcomes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1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A0084"/>
      </a:dk2>
      <a:lt2>
        <a:srgbClr val="FFFF00"/>
      </a:lt2>
      <a:accent1>
        <a:srgbClr val="FF00FF"/>
      </a:accent1>
      <a:accent2>
        <a:srgbClr val="FF9933"/>
      </a:accent2>
      <a:accent3>
        <a:srgbClr val="AAAAC2"/>
      </a:accent3>
      <a:accent4>
        <a:srgbClr val="DADADA"/>
      </a:accent4>
      <a:accent5>
        <a:srgbClr val="FFAAFF"/>
      </a:accent5>
      <a:accent6>
        <a:srgbClr val="E78A2D"/>
      </a:accent6>
      <a:hlink>
        <a:srgbClr val="008000"/>
      </a:hlink>
      <a:folHlink>
        <a:srgbClr val="FFFF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D5F48"/>
        </a:dk2>
        <a:lt2>
          <a:srgbClr val="FFC800"/>
        </a:lt2>
        <a:accent1>
          <a:srgbClr val="F6910A"/>
        </a:accent1>
        <a:accent2>
          <a:srgbClr val="00FFFF"/>
        </a:accent2>
        <a:accent3>
          <a:srgbClr val="AAB6B1"/>
        </a:accent3>
        <a:accent4>
          <a:srgbClr val="DADADA"/>
        </a:accent4>
        <a:accent5>
          <a:srgbClr val="FAC7AA"/>
        </a:accent5>
        <a:accent6>
          <a:srgbClr val="00E7E7"/>
        </a:accent6>
        <a:hlink>
          <a:srgbClr val="F91B1B"/>
        </a:hlink>
        <a:folHlink>
          <a:srgbClr val="FF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D5F48"/>
        </a:dk2>
        <a:lt2>
          <a:srgbClr val="FFC800"/>
        </a:lt2>
        <a:accent1>
          <a:srgbClr val="F6910A"/>
        </a:accent1>
        <a:accent2>
          <a:srgbClr val="00FFFF"/>
        </a:accent2>
        <a:accent3>
          <a:srgbClr val="AAB6B1"/>
        </a:accent3>
        <a:accent4>
          <a:srgbClr val="DADADA"/>
        </a:accent4>
        <a:accent5>
          <a:srgbClr val="FAC7AA"/>
        </a:accent5>
        <a:accent6>
          <a:srgbClr val="00E7E7"/>
        </a:accent6>
        <a:hlink>
          <a:srgbClr val="66FF33"/>
        </a:hlink>
        <a:folHlink>
          <a:srgbClr val="FF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on_Blue_Sanofi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</TotalTime>
  <Words>3309</Words>
  <Application>Microsoft Office PowerPoint</Application>
  <PresentationFormat>Widescreen</PresentationFormat>
  <Paragraphs>603</Paragraphs>
  <Slides>53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Arial Narrow</vt:lpstr>
      <vt:lpstr>Calibri</vt:lpstr>
      <vt:lpstr>Calibri Light</vt:lpstr>
      <vt:lpstr>Helvetica</vt:lpstr>
      <vt:lpstr>Times New Roman</vt:lpstr>
      <vt:lpstr>Verdana</vt:lpstr>
      <vt:lpstr>4_Default Design</vt:lpstr>
      <vt:lpstr>Office Theme</vt:lpstr>
      <vt:lpstr>Presentation_Blue_Sanofi</vt:lpstr>
      <vt:lpstr>PowerPoint Presentation</vt:lpstr>
      <vt:lpstr>PowerPoint Presentation</vt:lpstr>
      <vt:lpstr>Trends in the Prevalence of Complications among US Adults with Newly Diagnosed Diabetes </vt:lpstr>
      <vt:lpstr>CKD and Rate of CV Events in 1,120,295 Adults* in a Large Health Care System</vt:lpstr>
      <vt:lpstr>GLP-1 RA CVOT Meta-analysis: CVD &amp; Death Kristensen et al. Lancet D&amp;E 2019; 776-785</vt:lpstr>
      <vt:lpstr>Meta-Analysis of GLP1-RA and SGLT2i Trials on the Composite of Myocardial Infarction, Stroke, and CV Death Zelniker TA et al Circulation 2019;139:2022-2031</vt:lpstr>
      <vt:lpstr>Proportion of CVOT populations with kidney disease at baseline (eGFR &lt;60 ml/min/1.73 m2)</vt:lpstr>
      <vt:lpstr>GLP-1 RA CVOT Meta-analysis: Renal Events Kristensen et al. Lancet D&amp;E 2019; 776-785</vt:lpstr>
      <vt:lpstr>Efpeglenatide</vt:lpstr>
      <vt:lpstr>The AMPLITUDE O Trial</vt:lpstr>
      <vt:lpstr>PowerPoint Presentation</vt:lpstr>
      <vt:lpstr>AMPLITUDE O Leadership &amp; Operations</vt:lpstr>
      <vt:lpstr>Study Questions  </vt:lpstr>
      <vt:lpstr>Participants</vt:lpstr>
      <vt:lpstr>Participants</vt:lpstr>
      <vt:lpstr>Design Features</vt:lpstr>
      <vt:lpstr>Design Features</vt:lpstr>
      <vt:lpstr>PowerPoint Presentation</vt:lpstr>
      <vt:lpstr>Baseline Characteristics: N = 4076 </vt:lpstr>
      <vt:lpstr>Baseline Drug Use: N = 4076 </vt:lpstr>
      <vt:lpstr>Baseline Lab Tests: N = 4076 </vt:lpstr>
      <vt:lpstr>Follow-up</vt:lpstr>
      <vt:lpstr>Patient Disposition </vt:lpstr>
      <vt:lpstr>Adherence to Study Drug In 4076 Participants Followed for a Median of 1.8 years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Efpeglenatide on UACR &amp; eGFR Levels </vt:lpstr>
      <vt:lpstr>Effect of Efpeglenatide on Change in eGFR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Efpeglenatide 4 or 6 mg versus Placebo  MACE</vt:lpstr>
      <vt:lpstr>Design Features</vt:lpstr>
      <vt:lpstr>Efpeglenatide 4 or 6 mg versus Placebo  MACE, Coronary Revascularization, or Unstable Angina</vt:lpstr>
      <vt:lpstr>Efpeglenatide 4 or 6 mg versus Placebo  Kidney Composite Outcome</vt:lpstr>
      <vt:lpstr>Efpeglenatide 4 or 6 mg versus Placebo  Kidney Composite Outcome*</vt:lpstr>
      <vt:lpstr>Efpeglenatide 4 or 6 mg versus Placebo  MACE or non-Cardiovascular Death</vt:lpstr>
      <vt:lpstr>Primary and Secondary Outcomes</vt:lpstr>
      <vt:lpstr>Efpeglenatide 4 and 6 mg versus Placebo MACE - Exploratory</vt:lpstr>
      <vt:lpstr>Efpeglenatide 4 or 6 mg versus Placebo  Effect on Total Cardiorenal Events (Including Recurrent) - Exploratory</vt:lpstr>
      <vt:lpstr>Effect on MACE Within Pre-specified Subgroups</vt:lpstr>
      <vt:lpstr>Summary of AMPLITUDE O’s Results </vt:lpstr>
      <vt:lpstr>Summary of CV/Kidney Effects of Efpeglenatide</vt:lpstr>
      <vt:lpstr>Summary of CV/Kidney Effects of Efpeglenatide</vt:lpstr>
      <vt:lpstr>Number-Needed-to-Treat (1.8 Years) For the Significantly Reduced Outcomes</vt:lpstr>
      <vt:lpstr>Overall Conclusion</vt:lpstr>
      <vt:lpstr>PowerPoint Presentation</vt:lpstr>
    </vt:vector>
  </TitlesOfParts>
  <Company>iQor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Gerstein, Hertzel</dc:creator>
  <cp:lastModifiedBy>Angus-Lee, Heather</cp:lastModifiedBy>
  <cp:revision>717</cp:revision>
  <dcterms:created xsi:type="dcterms:W3CDTF">2019-01-04T22:06:11Z</dcterms:created>
  <dcterms:modified xsi:type="dcterms:W3CDTF">2021-06-28T20:08:40Z</dcterms:modified>
</cp:coreProperties>
</file>