
<file path=[Content_Types].xml><?xml version="1.0" encoding="utf-8"?>
<Types xmlns="http://schemas.openxmlformats.org/package/2006/content-types"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4" r:id="rId1"/>
  </p:sldMasterIdLst>
  <p:notesMasterIdLst>
    <p:notesMasterId r:id="rId71"/>
  </p:notesMasterIdLst>
  <p:handoutMasterIdLst>
    <p:handoutMasterId r:id="rId72"/>
  </p:handoutMasterIdLst>
  <p:sldIdLst>
    <p:sldId id="316" r:id="rId2"/>
    <p:sldId id="484" r:id="rId3"/>
    <p:sldId id="485" r:id="rId4"/>
    <p:sldId id="480" r:id="rId5"/>
    <p:sldId id="625" r:id="rId6"/>
    <p:sldId id="628" r:id="rId7"/>
    <p:sldId id="629" r:id="rId8"/>
    <p:sldId id="643" r:id="rId9"/>
    <p:sldId id="630" r:id="rId10"/>
    <p:sldId id="631" r:id="rId11"/>
    <p:sldId id="632" r:id="rId12"/>
    <p:sldId id="633" r:id="rId13"/>
    <p:sldId id="506" r:id="rId14"/>
    <p:sldId id="271" r:id="rId15"/>
    <p:sldId id="272" r:id="rId16"/>
    <p:sldId id="510" r:id="rId17"/>
    <p:sldId id="508" r:id="rId18"/>
    <p:sldId id="325" r:id="rId19"/>
    <p:sldId id="634" r:id="rId20"/>
    <p:sldId id="329" r:id="rId21"/>
    <p:sldId id="524" r:id="rId22"/>
    <p:sldId id="330" r:id="rId23"/>
    <p:sldId id="526" r:id="rId24"/>
    <p:sldId id="331" r:id="rId25"/>
    <p:sldId id="367" r:id="rId26"/>
    <p:sldId id="369" r:id="rId27"/>
    <p:sldId id="525" r:id="rId28"/>
    <p:sldId id="368" r:id="rId29"/>
    <p:sldId id="339" r:id="rId30"/>
    <p:sldId id="458" r:id="rId31"/>
    <p:sldId id="607" r:id="rId32"/>
    <p:sldId id="446" r:id="rId33"/>
    <p:sldId id="385" r:id="rId34"/>
    <p:sldId id="558" r:id="rId35"/>
    <p:sldId id="591" r:id="rId36"/>
    <p:sldId id="635" r:id="rId37"/>
    <p:sldId id="636" r:id="rId38"/>
    <p:sldId id="637" r:id="rId39"/>
    <p:sldId id="537" r:id="rId40"/>
    <p:sldId id="534" r:id="rId41"/>
    <p:sldId id="536" r:id="rId42"/>
    <p:sldId id="553" r:id="rId43"/>
    <p:sldId id="382" r:id="rId44"/>
    <p:sldId id="545" r:id="rId45"/>
    <p:sldId id="538" r:id="rId46"/>
    <p:sldId id="584" r:id="rId47"/>
    <p:sldId id="585" r:id="rId48"/>
    <p:sldId id="578" r:id="rId49"/>
    <p:sldId id="571" r:id="rId50"/>
    <p:sldId id="572" r:id="rId51"/>
    <p:sldId id="574" r:id="rId52"/>
    <p:sldId id="573" r:id="rId53"/>
    <p:sldId id="594" r:id="rId54"/>
    <p:sldId id="583" r:id="rId55"/>
    <p:sldId id="627" r:id="rId56"/>
    <p:sldId id="577" r:id="rId57"/>
    <p:sldId id="546" r:id="rId58"/>
    <p:sldId id="616" r:id="rId59"/>
    <p:sldId id="617" r:id="rId60"/>
    <p:sldId id="548" r:id="rId61"/>
    <p:sldId id="549" r:id="rId62"/>
    <p:sldId id="589" r:id="rId63"/>
    <p:sldId id="588" r:id="rId64"/>
    <p:sldId id="642" r:id="rId65"/>
    <p:sldId id="638" r:id="rId66"/>
    <p:sldId id="639" r:id="rId67"/>
    <p:sldId id="640" r:id="rId68"/>
    <p:sldId id="622" r:id="rId69"/>
    <p:sldId id="641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45E"/>
    <a:srgbClr val="F4F9FC"/>
    <a:srgbClr val="EB4590"/>
    <a:srgbClr val="E40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558" autoAdjust="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EBAE4-07C2-4220-B972-480E87312A07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71178-1653-4FB6-A18C-FE7AC6E37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24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65D33-6FF5-40C8-87A0-6939BD9B392A}" type="datetimeFigureOut">
              <a:rPr lang="en-CA" smtClean="0"/>
              <a:t>2019-06-09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316B3-CF78-40DE-8AED-02BC0E1531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382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4082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1644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4513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6523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8829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BE7C9-1DCE-4D3B-A285-2906EA9B993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179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0982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F90E1C-A3D6-4F6A-A01A-7729871C432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82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2199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4013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99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Cohort study using the Swedish National Diabetes Register: 271,174 DM &amp; 1,355,870 age/sex/county-matched controls (no CVD/ESRD). Mean age 61; 49% women, median follow-up 5.7 years during which N = 175,345 died. Cox models were sex-stratified, &amp; adjusted for SES &amp; other CVD prn (e.g. A-fib &amp; HF when assessing risk for MI)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10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869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6321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267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0024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3277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3230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6508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96035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5375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0E1C-A3D6-4F6A-A01A-7729871C432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58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38671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0E1C-A3D6-4F6A-A01A-7729871C432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6050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0E1C-A3D6-4F6A-A01A-7729871C432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4010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0E1C-A3D6-4F6A-A01A-7729871C432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3298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44637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42816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0786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2205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2657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01573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672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02554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72554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0872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86354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33379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85840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68299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11638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86494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89928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3575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55888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68972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02643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50952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21911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1655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7174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56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28769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57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31299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057119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0950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17508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60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68647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61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3402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62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094774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63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990421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64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235967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65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854708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66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26046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67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689592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68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761207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69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6527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1856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5642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16B3-CF78-40DE-8AED-02BC0E15310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1852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0" y="3277095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4800600"/>
            <a:ext cx="8534400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3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659" y="76200"/>
            <a:ext cx="1027184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5751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6676"/>
            <a:ext cx="5181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68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5751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6676"/>
            <a:ext cx="5181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2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392316"/>
            <a:ext cx="11531600" cy="4724400"/>
          </a:xfrm>
        </p:spPr>
        <p:txBody>
          <a:bodyPr/>
          <a:lstStyle>
            <a:lvl1pPr>
              <a:buClr>
                <a:srgbClr val="002060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b="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1754659" y="76200"/>
            <a:ext cx="102718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4700">
                <a:solidFill>
                  <a:srgbClr val="B8145E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463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5751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6676"/>
            <a:ext cx="5181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737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659" y="76200"/>
            <a:ext cx="1027184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55751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2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659" y="76200"/>
            <a:ext cx="1027184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55751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3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659" y="76200"/>
            <a:ext cx="1027184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555751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6676"/>
            <a:ext cx="5181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9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555751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6676"/>
            <a:ext cx="5181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55751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6676"/>
            <a:ext cx="5181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40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55751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6676"/>
            <a:ext cx="5181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15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8467" y="1377606"/>
            <a:ext cx="1118973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1763" y="63870"/>
            <a:ext cx="1351029" cy="7315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 flipV="1">
            <a:off x="461919" y="1159492"/>
            <a:ext cx="11338560" cy="9427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9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lnSpc>
          <a:spcPct val="90000"/>
        </a:lnSpc>
        <a:spcBef>
          <a:spcPts val="600"/>
        </a:spcBef>
        <a:spcAft>
          <a:spcPct val="0"/>
        </a:spcAft>
        <a:defRPr sz="4600" b="1" kern="1200">
          <a:solidFill>
            <a:srgbClr val="E40C6F"/>
          </a:solidFill>
          <a:latin typeface="+mn-lt"/>
          <a:ea typeface="+mj-ea"/>
          <a:cs typeface="Arial" pitchFamily="34" charset="0"/>
        </a:defRPr>
      </a:lvl1pPr>
      <a:lvl2pPr algn="ctr" rtl="0" eaLnBrk="0" fontAlgn="base" hangingPunct="0">
        <a:lnSpc>
          <a:spcPct val="90000"/>
        </a:lnSpc>
        <a:spcBef>
          <a:spcPts val="60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ts val="60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ts val="60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ts val="60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ts val="60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ts val="60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ts val="60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ts val="60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•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Tx/>
        <a:buFont typeface="Arial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Tx/>
        <a:buFont typeface="Arial" charset="0"/>
        <a:buChar char="•"/>
        <a:defRPr sz="2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Tx/>
        <a:buFont typeface="Arial" charset="0"/>
        <a:buChar char="•"/>
        <a:defRPr sz="20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Tx/>
        <a:buFont typeface="Arial" charset="0"/>
        <a:buChar char="•"/>
        <a:defRPr sz="20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864" y="738275"/>
            <a:ext cx="6248514" cy="3383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4" name="Rectangle 3"/>
          <p:cNvSpPr/>
          <p:nvPr/>
        </p:nvSpPr>
        <p:spPr>
          <a:xfrm>
            <a:off x="2213084" y="4712968"/>
            <a:ext cx="8248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esearching CV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vents with a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eekly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cretin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in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iabetes </a:t>
            </a:r>
          </a:p>
        </p:txBody>
      </p:sp>
      <p:pic>
        <p:nvPicPr>
          <p:cNvPr id="7" name="Picture 6" descr="PHRI_VisualIdentity_Primary_Colour.e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0" y="6114783"/>
            <a:ext cx="2393230" cy="74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4658" y="76200"/>
            <a:ext cx="10519403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Meta-analysis of MACE </a:t>
            </a:r>
            <a:r>
              <a:rPr lang="en-US" dirty="0"/>
              <a:t>(GLP-1 RA CVOTs)</a:t>
            </a:r>
            <a:br>
              <a:rPr lang="en-US" dirty="0"/>
            </a:br>
            <a:r>
              <a:rPr lang="en-US" sz="2400" dirty="0" err="1" smtClean="0">
                <a:solidFill>
                  <a:schemeClr val="tx1"/>
                </a:solidFill>
              </a:rPr>
              <a:t>Zelniker</a:t>
            </a:r>
            <a:r>
              <a:rPr lang="en-US" sz="2400" dirty="0" smtClean="0">
                <a:solidFill>
                  <a:schemeClr val="tx1"/>
                </a:solidFill>
              </a:rPr>
              <a:t> et al. Circulation 2019:2022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3460"/>
          <a:stretch/>
        </p:blipFill>
        <p:spPr>
          <a:xfrm>
            <a:off x="326549" y="1266825"/>
            <a:ext cx="11513026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2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4658" y="76200"/>
            <a:ext cx="10542849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Meta-analysis of MACE </a:t>
            </a:r>
            <a:r>
              <a:rPr lang="en-US" dirty="0"/>
              <a:t>(GLP-1 RA CVOTs)</a:t>
            </a:r>
            <a:br>
              <a:rPr lang="en-US" dirty="0"/>
            </a:br>
            <a:r>
              <a:rPr lang="en-US" sz="2400" dirty="0" err="1" smtClean="0">
                <a:solidFill>
                  <a:schemeClr val="tx1"/>
                </a:solidFill>
              </a:rPr>
              <a:t>Zelniker</a:t>
            </a:r>
            <a:r>
              <a:rPr lang="en-US" sz="2400" dirty="0" smtClean="0">
                <a:solidFill>
                  <a:schemeClr val="tx1"/>
                </a:solidFill>
              </a:rPr>
              <a:t> et al. Circulation 2019:2022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49" y="1266825"/>
            <a:ext cx="11513026" cy="54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2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5" y="1392316"/>
            <a:ext cx="11531600" cy="4706826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1913" y="1219200"/>
            <a:ext cx="1083139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In men &amp; women with established or newly detected type 2 diabetes who have additional CV risk factors…</a:t>
            </a: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	… does adding a 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weekly 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sc. injection of the GLP-1 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RA </a:t>
            </a:r>
            <a:r>
              <a:rPr lang="en-US" sz="2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dulaglutide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(1.5 mg) to the medical regimen safely 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reduce 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serious CV outcomes more than adding a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wkly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sc. placebo injection? </a:t>
            </a:r>
          </a:p>
        </p:txBody>
      </p:sp>
    </p:spTree>
    <p:extLst>
      <p:ext uri="{BB962C8B-B14F-4D97-AF65-F5344CB8AC3E}">
        <p14:creationId xmlns:p14="http://schemas.microsoft.com/office/powerpoint/2010/main" val="606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Inclusion Criteria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8585" y="1338147"/>
            <a:ext cx="11699630" cy="5286500"/>
          </a:xfrm>
        </p:spPr>
        <p:txBody>
          <a:bodyPr/>
          <a:lstStyle/>
          <a:p>
            <a:pPr marL="82296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325682"/>
              </a:buClr>
              <a:buSzPct val="100000"/>
              <a:buNone/>
            </a:pPr>
            <a:r>
              <a:rPr lang="en-CA" sz="2600" b="1" kern="0" dirty="0" smtClean="0"/>
              <a:t>Type 2 DM	</a:t>
            </a:r>
            <a:r>
              <a:rPr lang="en-CA" sz="2600" kern="0" dirty="0" smtClean="0"/>
              <a:t>- New or previously diagnosed (with stable glucose drugs X 3 </a:t>
            </a:r>
            <a:r>
              <a:rPr lang="en-CA" sz="2600" kern="0" dirty="0" err="1" smtClean="0"/>
              <a:t>mo</a:t>
            </a:r>
            <a:r>
              <a:rPr lang="en-CA" sz="2600" kern="0" dirty="0" smtClean="0"/>
              <a:t>) </a:t>
            </a:r>
          </a:p>
          <a:p>
            <a:pPr marL="82296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325682"/>
              </a:buClr>
              <a:buSzPct val="100000"/>
              <a:buNone/>
            </a:pPr>
            <a:r>
              <a:rPr lang="en-CA" sz="2600" kern="0" dirty="0"/>
              <a:t>	</a:t>
            </a:r>
            <a:r>
              <a:rPr lang="en-CA" sz="2600" kern="0" dirty="0" smtClean="0"/>
              <a:t>	- On 0-2 oral glucose drugs +/- basal insulin or GLP-1 RA</a:t>
            </a:r>
          </a:p>
          <a:p>
            <a:pPr marL="82296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325682"/>
              </a:buClr>
              <a:buSzPct val="100000"/>
              <a:buNone/>
            </a:pPr>
            <a:r>
              <a:rPr lang="en-CA" sz="2600" b="1" kern="0" dirty="0" smtClean="0"/>
              <a:t>A1C</a:t>
            </a:r>
            <a:r>
              <a:rPr lang="en-CA" sz="2600" kern="0" dirty="0" smtClean="0"/>
              <a:t>	≤ 9.5% (81 </a:t>
            </a:r>
            <a:r>
              <a:rPr lang="en-CA" sz="2600" kern="0" dirty="0" err="1" smtClean="0"/>
              <a:t>mmol</a:t>
            </a:r>
            <a:r>
              <a:rPr lang="en-CA" sz="2600" kern="0" dirty="0" smtClean="0"/>
              <a:t>/</a:t>
            </a:r>
            <a:r>
              <a:rPr lang="en-CA" sz="2600" kern="0" dirty="0" err="1" smtClean="0"/>
              <a:t>mol</a:t>
            </a:r>
            <a:r>
              <a:rPr lang="en-CA" sz="2600" kern="0" dirty="0" smtClean="0"/>
              <a:t>)</a:t>
            </a:r>
          </a:p>
          <a:p>
            <a:pPr marL="82296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325682"/>
              </a:buClr>
              <a:buSzPct val="100000"/>
              <a:buNone/>
            </a:pPr>
            <a:r>
              <a:rPr lang="en-CA" sz="2600" b="1" kern="0" dirty="0" smtClean="0"/>
              <a:t>BMI</a:t>
            </a:r>
            <a:r>
              <a:rPr lang="en-CA" sz="2600" kern="0" dirty="0" smtClean="0"/>
              <a:t>	</a:t>
            </a:r>
            <a:r>
              <a:rPr lang="en-CA" sz="2600" u="sng" kern="0" dirty="0" smtClean="0"/>
              <a:t>&gt;</a:t>
            </a:r>
            <a:r>
              <a:rPr lang="en-CA" sz="2600" kern="0" dirty="0" smtClean="0"/>
              <a:t> </a:t>
            </a:r>
            <a:r>
              <a:rPr lang="en-CA" sz="2600" kern="0" dirty="0"/>
              <a:t>23 </a:t>
            </a:r>
            <a:r>
              <a:rPr lang="en-CA" sz="2600" kern="0" dirty="0" smtClean="0"/>
              <a:t>kg/m</a:t>
            </a:r>
            <a:r>
              <a:rPr lang="en-CA" sz="2600" kern="0" baseline="30000" dirty="0" smtClean="0"/>
              <a:t>2</a:t>
            </a:r>
          </a:p>
          <a:p>
            <a:pPr marL="82296" indent="0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rgbClr val="325682"/>
              </a:buClr>
              <a:buSzPct val="100000"/>
              <a:buNone/>
            </a:pPr>
            <a:r>
              <a:rPr lang="en-CA" sz="2600" b="1" kern="0" dirty="0" smtClean="0"/>
              <a:t>Age</a:t>
            </a:r>
            <a:r>
              <a:rPr lang="en-CA" sz="2600" kern="0" dirty="0" smtClean="0"/>
              <a:t>	≥ 50 &amp; vascular disease</a:t>
            </a:r>
          </a:p>
          <a:p>
            <a:pPr marL="482346" lvl="1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25682"/>
              </a:buClr>
              <a:buSzPct val="100000"/>
              <a:buNone/>
            </a:pPr>
            <a:r>
              <a:rPr lang="en-CA" sz="1800" kern="0" dirty="0"/>
              <a:t>	</a:t>
            </a:r>
            <a:r>
              <a:rPr lang="en-CA" sz="1800" kern="0" dirty="0" smtClean="0"/>
              <a:t>			(prior MI, stroke, revascularization, or unstable angina + ECG changes or PCI 				or positive imaging)</a:t>
            </a:r>
          </a:p>
          <a:p>
            <a:pPr marL="482346" lvl="1" indent="0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rgbClr val="325682"/>
              </a:buClr>
              <a:buSzPct val="100000"/>
              <a:buNone/>
            </a:pPr>
            <a:r>
              <a:rPr lang="en-CA" sz="2600" kern="0" dirty="0" smtClean="0"/>
              <a:t>	≥ 55 &amp; subclinical vascular disease </a:t>
            </a:r>
          </a:p>
          <a:p>
            <a:pPr marL="482346" lvl="1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25682"/>
              </a:buClr>
              <a:buSzPct val="100000"/>
              <a:buNone/>
            </a:pPr>
            <a:r>
              <a:rPr lang="en-CA" sz="2000" kern="0" dirty="0" smtClean="0"/>
              <a:t>				</a:t>
            </a:r>
            <a:r>
              <a:rPr lang="en-CA" sz="1800" kern="0" dirty="0" smtClean="0"/>
              <a:t>(positive stress test/image, &gt;50% stenosis, ABI&lt;0.9; </a:t>
            </a:r>
            <a:r>
              <a:rPr lang="en-CA" sz="1800" kern="0" dirty="0" err="1" smtClean="0"/>
              <a:t>eGFR</a:t>
            </a:r>
            <a:r>
              <a:rPr lang="en-CA" sz="1800" kern="0" dirty="0" smtClean="0"/>
              <a:t> &lt;60; hypertension 				+ LVH, or albuminuria)</a:t>
            </a:r>
          </a:p>
          <a:p>
            <a:pPr marL="482346" lvl="1" indent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325682"/>
              </a:buClr>
              <a:buSzPct val="100000"/>
              <a:buNone/>
            </a:pPr>
            <a:r>
              <a:rPr lang="en-CA" sz="2600" kern="0" dirty="0"/>
              <a:t>	</a:t>
            </a:r>
            <a:r>
              <a:rPr lang="en-CA" sz="2600" kern="0" dirty="0" smtClean="0"/>
              <a:t>≥ 60 &amp; 2 CV risk factors</a:t>
            </a:r>
            <a:endParaRPr lang="en-CA" sz="2600" kern="0" dirty="0"/>
          </a:p>
          <a:p>
            <a:pPr marL="482346" lvl="1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25682"/>
              </a:buClr>
              <a:buSzPct val="100000"/>
              <a:buNone/>
            </a:pPr>
            <a:r>
              <a:rPr lang="en-CA" sz="2000" kern="0" dirty="0" smtClean="0"/>
              <a:t>	</a:t>
            </a:r>
            <a:r>
              <a:rPr lang="en-CA" sz="2000" kern="0" dirty="0"/>
              <a:t>			</a:t>
            </a:r>
            <a:r>
              <a:rPr lang="en-CA" sz="1800" kern="0" dirty="0" smtClean="0"/>
              <a:t>(tobacco, lipid drug, LDL-C </a:t>
            </a:r>
            <a:r>
              <a:rPr lang="en-CA" sz="1800" kern="0" dirty="0"/>
              <a:t>≥ 3.4 (130 mg/dl), HDL-C &lt; 1.0 (</a:t>
            </a:r>
            <a:r>
              <a:rPr lang="en-CA" sz="1800" kern="0" dirty="0" smtClean="0"/>
              <a:t>40 mg/dl</a:t>
            </a:r>
            <a:r>
              <a:rPr lang="en-CA" sz="1800" kern="0" dirty="0"/>
              <a:t>) </a:t>
            </a:r>
            <a:r>
              <a:rPr lang="en-CA" sz="1800" kern="0" dirty="0" smtClean="0"/>
              <a:t>for 				men &amp; </a:t>
            </a:r>
            <a:r>
              <a:rPr lang="en-CA" sz="1800" kern="0" dirty="0"/>
              <a:t>&lt; 1.3 (50 mg/dl) for women or TG ≥ 2.3 (200 mg/dl), </a:t>
            </a:r>
            <a:r>
              <a:rPr lang="en-CA" sz="1800" kern="0" dirty="0" smtClean="0"/>
              <a:t>≥ </a:t>
            </a:r>
            <a:r>
              <a:rPr lang="en-CA" sz="1800" kern="0" dirty="0"/>
              <a:t>1 BP </a:t>
            </a:r>
            <a:r>
              <a:rPr lang="en-CA" sz="1800" kern="0" dirty="0" smtClean="0"/>
              <a:t>drug </a:t>
            </a:r>
            <a:r>
              <a:rPr lang="en-CA" sz="1800" kern="0" dirty="0"/>
              <a:t>or </a:t>
            </a:r>
            <a:r>
              <a:rPr lang="en-CA" sz="1800" kern="0" dirty="0" smtClean="0"/>
              <a:t>				SBP </a:t>
            </a:r>
            <a:r>
              <a:rPr lang="en-CA" sz="1800" kern="0" dirty="0"/>
              <a:t>≥ </a:t>
            </a:r>
            <a:r>
              <a:rPr lang="en-CA" sz="1800" kern="0" dirty="0" smtClean="0"/>
              <a:t>140 or DBP </a:t>
            </a:r>
            <a:r>
              <a:rPr lang="en-CA" sz="1800" kern="0" dirty="0"/>
              <a:t>≥ </a:t>
            </a:r>
            <a:r>
              <a:rPr lang="en-CA" sz="1800" kern="0" dirty="0" smtClean="0"/>
              <a:t>95. </a:t>
            </a:r>
            <a:r>
              <a:rPr lang="en-CA" sz="1800" kern="0" dirty="0" err="1" smtClean="0"/>
              <a:t>waist:hip</a:t>
            </a:r>
            <a:r>
              <a:rPr lang="en-CA" sz="1800" kern="0" dirty="0" smtClean="0"/>
              <a:t> </a:t>
            </a:r>
            <a:r>
              <a:rPr lang="en-CA" sz="1800" kern="0" dirty="0"/>
              <a:t>ratio &gt;</a:t>
            </a:r>
            <a:r>
              <a:rPr lang="en-CA" sz="1800" kern="0" dirty="0" smtClean="0"/>
              <a:t>1.0 for </a:t>
            </a:r>
            <a:r>
              <a:rPr lang="en-CA" sz="1800" kern="0" dirty="0"/>
              <a:t>men </a:t>
            </a:r>
            <a:r>
              <a:rPr lang="en-CA" sz="1800" kern="0" dirty="0" smtClean="0"/>
              <a:t>&amp; </a:t>
            </a:r>
            <a:r>
              <a:rPr lang="en-CA" sz="1800" kern="0" dirty="0"/>
              <a:t>&gt; 0.8 for women)</a:t>
            </a:r>
          </a:p>
          <a:p>
            <a:pPr marL="996696" lvl="1" indent="-514350">
              <a:spcBef>
                <a:spcPts val="600"/>
              </a:spcBef>
              <a:spcAft>
                <a:spcPct val="15000"/>
              </a:spcAft>
              <a:buClr>
                <a:srgbClr val="325682"/>
              </a:buClr>
              <a:buSzPct val="100000"/>
              <a:buFont typeface="Arial" pitchFamily="34" charset="0"/>
              <a:buChar char="•"/>
            </a:pPr>
            <a:endParaRPr lang="en-CA" sz="2000" kern="0" dirty="0">
              <a:solidFill>
                <a:srgbClr val="2F5079"/>
              </a:solidFill>
            </a:endParaRPr>
          </a:p>
          <a:p>
            <a:pPr marL="482346" lvl="1" indent="0">
              <a:spcBef>
                <a:spcPts val="600"/>
              </a:spcBef>
              <a:spcAft>
                <a:spcPct val="15000"/>
              </a:spcAft>
              <a:buClr>
                <a:srgbClr val="325682"/>
              </a:buClr>
              <a:buSzPct val="100000"/>
              <a:buNone/>
            </a:pPr>
            <a:endParaRPr lang="en-CA" sz="2300" kern="0" dirty="0" smtClean="0">
              <a:solidFill>
                <a:srgbClr val="2F50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4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9" y="1371600"/>
            <a:ext cx="11630475" cy="548640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002060"/>
                </a:solidFill>
              </a:rPr>
              <a:t>Primary Composite: </a:t>
            </a:r>
            <a:r>
              <a:rPr lang="en-US" sz="3200" b="1" i="1" dirty="0" smtClean="0">
                <a:solidFill>
                  <a:srgbClr val="002060"/>
                </a:solidFill>
              </a:rPr>
              <a:t>First Occurrence of a MACE Outcome </a:t>
            </a:r>
            <a:endParaRPr lang="en-US" sz="3200" b="1" i="1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800" dirty="0"/>
              <a:t>Nonfatal MI (including silent), nonfatal stroke, or CV death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3200" b="1" i="1" dirty="0" smtClean="0">
                <a:solidFill>
                  <a:srgbClr val="002060"/>
                </a:solidFill>
              </a:rPr>
              <a:t>Secondary </a:t>
            </a:r>
            <a:r>
              <a:rPr lang="en-US" sz="3200" b="1" i="1" dirty="0">
                <a:solidFill>
                  <a:srgbClr val="002060"/>
                </a:solidFill>
              </a:rPr>
              <a:t>Outcomes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GB" sz="2800" dirty="0"/>
              <a:t>Microvascular composite outcome </a:t>
            </a:r>
          </a:p>
          <a:p>
            <a: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i="1" dirty="0"/>
              <a:t>Retinopathy:	</a:t>
            </a:r>
            <a:r>
              <a:rPr lang="en-GB" i="1" dirty="0" smtClean="0"/>
              <a:t>	laser </a:t>
            </a:r>
            <a:r>
              <a:rPr lang="en-GB" i="1" dirty="0"/>
              <a:t>Rx/anti VEGF, vitrectomy</a:t>
            </a:r>
          </a:p>
          <a:p>
            <a: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i="1" dirty="0"/>
              <a:t>Nephropathy: 	clinical proteinuria, 30% </a:t>
            </a:r>
            <a:r>
              <a:rPr lang="en-GB" i="1" dirty="0" err="1"/>
              <a:t>eGFR</a:t>
            </a:r>
            <a:r>
              <a:rPr lang="en-GB" i="1" dirty="0"/>
              <a:t> fall, renal replacement Rx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2800" dirty="0"/>
              <a:t>Hospitalization for unstable angina</a:t>
            </a:r>
            <a:endParaRPr lang="en-CA" sz="28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2800" dirty="0" smtClean="0"/>
              <a:t>Hospitalization </a:t>
            </a:r>
            <a:r>
              <a:rPr lang="en-GB" sz="2800" dirty="0"/>
              <a:t>or urgent visit for heart failure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2800" dirty="0"/>
              <a:t>Each component of the primary outcome</a:t>
            </a:r>
            <a:endParaRPr lang="en-CA" sz="28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2800" dirty="0"/>
              <a:t>Total mortality</a:t>
            </a:r>
            <a:endParaRPr lang="en-CA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2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9" y="1371600"/>
            <a:ext cx="10506525" cy="52498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HbA1c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Weight &amp; Waist/Hip Ratio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Expanded Composite CV Outcome: </a:t>
            </a:r>
            <a:r>
              <a:rPr lang="en-CA" dirty="0" smtClean="0"/>
              <a:t>MACE or </a:t>
            </a:r>
            <a:r>
              <a:rPr lang="en-CA" dirty="0" err="1" smtClean="0"/>
              <a:t>Hosp</a:t>
            </a:r>
            <a:r>
              <a:rPr lang="en-CA" dirty="0" smtClean="0"/>
              <a:t> for UA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Revascularization (coronary, carotid, or peripheral) 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Any hospitalization 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Any fracture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 err="1"/>
              <a:t>Cholelithiasis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Erectile dysfunction in men (IIEF)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Cognitive decline (DSST &amp; MOCA)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Trial Outcomes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09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4166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2FC5DCD-106D-42D4-B30A-1EAEC5F22178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36599" y="1371600"/>
            <a:ext cx="11147425" cy="54102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2400" b="1" dirty="0" smtClean="0"/>
              <a:t>Academic: </a:t>
            </a:r>
            <a:r>
              <a:rPr lang="en-CA" sz="2400" b="1" dirty="0"/>
              <a:t>Population Health Research </a:t>
            </a:r>
            <a:r>
              <a:rPr lang="en-CA" sz="2400" b="1" dirty="0" smtClean="0"/>
              <a:t>Institute (PHRI) &amp; Global Network</a:t>
            </a:r>
            <a:endParaRPr lang="en-CA" sz="2400" b="1" dirty="0"/>
          </a:p>
          <a:p>
            <a:pPr marL="40005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2000" dirty="0" smtClean="0"/>
              <a:t>HC Gerstein, HM Colhoun, GR </a:t>
            </a:r>
            <a:r>
              <a:rPr lang="en-CA" sz="2000" dirty="0"/>
              <a:t>Dagenais </a:t>
            </a:r>
            <a:r>
              <a:rPr lang="en-CA" sz="2000" dirty="0" smtClean="0"/>
              <a:t>R Diaz, P Pais, J Probstfield, MC Riddle, L </a:t>
            </a:r>
            <a:r>
              <a:rPr lang="en-CA" sz="2000" dirty="0" err="1" smtClean="0"/>
              <a:t>Rydén</a:t>
            </a:r>
            <a:r>
              <a:rPr lang="en-CA" sz="2000" dirty="0" smtClean="0"/>
              <a:t>, D Xavier, A  </a:t>
            </a:r>
            <a:r>
              <a:rPr lang="en-CA" sz="2000" dirty="0" err="1" smtClean="0"/>
              <a:t>Avezum</a:t>
            </a:r>
            <a:r>
              <a:rPr lang="en-CA" sz="2000" dirty="0" smtClean="0"/>
              <a:t>, J Basile, N Chung, I </a:t>
            </a:r>
            <a:r>
              <a:rPr lang="en-CA" sz="2000" dirty="0" err="1" smtClean="0"/>
              <a:t>Conget</a:t>
            </a:r>
            <a:r>
              <a:rPr lang="en-CA" sz="2000" dirty="0" smtClean="0"/>
              <a:t>, WC Cushman, E Franek, N Hancu, M Hanefeld, S Holt, P </a:t>
            </a:r>
            <a:r>
              <a:rPr lang="en-CA" sz="2000" dirty="0" err="1" smtClean="0"/>
              <a:t>Jansky</a:t>
            </a:r>
            <a:r>
              <a:rPr lang="en-CA" sz="2000" dirty="0" smtClean="0"/>
              <a:t>, M Keltai, F Lanas, LA Leiter, P Lopez-Jaramillo, EGC Munoz, V </a:t>
            </a:r>
            <a:r>
              <a:rPr lang="en-CA" sz="2000" dirty="0" err="1" smtClean="0"/>
              <a:t>Pirags</a:t>
            </a:r>
            <a:r>
              <a:rPr lang="en-CA" sz="2000" dirty="0" smtClean="0"/>
              <a:t>, N Pogosova, PJ Raubenheimer, JE Shaw,  W Sheu, T Temelkova-</a:t>
            </a:r>
            <a:r>
              <a:rPr lang="en-CA" sz="2000" dirty="0" err="1" smtClean="0"/>
              <a:t>Kurktschiev</a:t>
            </a:r>
            <a:endParaRPr lang="en-CA" sz="20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2400" b="1" dirty="0" smtClean="0"/>
              <a:t>Sponsor: Eli Lilly &amp; Company</a:t>
            </a:r>
          </a:p>
          <a:p>
            <a:pPr marL="40005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2000" dirty="0" smtClean="0"/>
              <a:t>M </a:t>
            </a:r>
            <a:r>
              <a:rPr lang="en-CA" sz="2000" dirty="0"/>
              <a:t>Lakshmanan</a:t>
            </a:r>
            <a:r>
              <a:rPr lang="en-CA" sz="2000" dirty="0" smtClean="0"/>
              <a:t>,</a:t>
            </a:r>
            <a:r>
              <a:rPr lang="en-CA" sz="2000" dirty="0"/>
              <a:t> JS </a:t>
            </a:r>
            <a:r>
              <a:rPr lang="en-CA" sz="2000" dirty="0" err="1"/>
              <a:t>Riesmeyer</a:t>
            </a:r>
            <a:r>
              <a:rPr lang="en-CA" sz="2000" dirty="0"/>
              <a:t>, </a:t>
            </a:r>
            <a:r>
              <a:rPr lang="en-CA" sz="2000" dirty="0" smtClean="0"/>
              <a:t>C Atisso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2400" b="1" dirty="0" smtClean="0"/>
              <a:t>Data Collection &amp; Site Management: ICON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2400" b="1" dirty="0" smtClean="0"/>
              <a:t>Statistical &amp; Organizational: PHRI</a:t>
            </a:r>
            <a:endParaRPr lang="en-CA" sz="2400" b="1" dirty="0"/>
          </a:p>
          <a:p>
            <a:pPr marL="40005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2000" dirty="0" smtClean="0"/>
              <a:t>L Dyal,  </a:t>
            </a:r>
            <a:r>
              <a:rPr lang="en-CA" sz="2000" dirty="0"/>
              <a:t>S Hall, P Rao-Melacini, G </a:t>
            </a:r>
            <a:r>
              <a:rPr lang="en-CA" sz="2000" dirty="0" smtClean="0"/>
              <a:t>Wong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 smtClean="0"/>
              <a:t>Independent Data Monitoring Committee (IDMC)</a:t>
            </a:r>
            <a:endParaRPr lang="en-GB" sz="2400" b="1" dirty="0"/>
          </a:p>
          <a:p>
            <a:pPr marL="85725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J </a:t>
            </a:r>
            <a:r>
              <a:rPr lang="en-US" sz="2000" dirty="0" err="1" smtClean="0"/>
              <a:t>Wittes</a:t>
            </a:r>
            <a:r>
              <a:rPr lang="en-US" sz="2000" dirty="0" smtClean="0"/>
              <a:t>, </a:t>
            </a:r>
            <a:r>
              <a:rPr lang="en-US" sz="2000" dirty="0"/>
              <a:t>B Byington, S Griffin, C </a:t>
            </a:r>
            <a:r>
              <a:rPr lang="en-US" sz="2000" dirty="0" err="1"/>
              <a:t>Hennekens</a:t>
            </a:r>
            <a:r>
              <a:rPr lang="en-US" sz="2000" dirty="0"/>
              <a:t>,  P </a:t>
            </a:r>
            <a:r>
              <a:rPr lang="en-US" sz="2000" dirty="0" err="1" smtClean="0"/>
              <a:t>Moayyedi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754659" y="76200"/>
            <a:ext cx="10271848" cy="1143000"/>
          </a:xfrm>
        </p:spPr>
        <p:txBody>
          <a:bodyPr/>
          <a:lstStyle/>
          <a:p>
            <a:r>
              <a:rPr lang="en-US" dirty="0" smtClean="0"/>
              <a:t>Trial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8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390" r="1610"/>
          <a:stretch/>
        </p:blipFill>
        <p:spPr>
          <a:xfrm>
            <a:off x="-1" y="0"/>
            <a:ext cx="12230101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99448" y="5748784"/>
            <a:ext cx="5841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CA" sz="28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Randomly assigned to </a:t>
            </a:r>
            <a:r>
              <a:rPr lang="en-CA" sz="28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dulaglutide</a:t>
            </a:r>
            <a:r>
              <a:rPr lang="en-CA" sz="28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1.5 mg </a:t>
            </a:r>
            <a:r>
              <a:rPr lang="en-CA" sz="28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sc</a:t>
            </a:r>
            <a:r>
              <a:rPr lang="en-CA" sz="28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en-CA" sz="28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wk</a:t>
            </a:r>
            <a:r>
              <a:rPr lang="en-CA" sz="28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or identical placebo</a:t>
            </a:r>
            <a:endParaRPr lang="en-CA" sz="28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892161"/>
              </p:ext>
            </p:extLst>
          </p:nvPr>
        </p:nvGraphicFramePr>
        <p:xfrm>
          <a:off x="1422400" y="1375516"/>
          <a:ext cx="9064625" cy="3788502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390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4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All Participants  </a:t>
                      </a:r>
                      <a:r>
                        <a:rPr lang="en-CA" sz="2200" b="1" baseline="0" dirty="0" smtClean="0">
                          <a:effectLst/>
                        </a:rPr>
                        <a:t>       </a:t>
                      </a:r>
                      <a:r>
                        <a:rPr lang="en-CA" sz="2200" b="1" dirty="0" smtClean="0">
                          <a:effectLst/>
                        </a:rPr>
                        <a:t>N=9901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err="1" smtClean="0">
                          <a:effectLst/>
                        </a:rPr>
                        <a:t>Dulaglutide</a:t>
                      </a:r>
                      <a:r>
                        <a:rPr lang="en-CA" sz="2200" dirty="0" smtClean="0">
                          <a:effectLst/>
                        </a:rPr>
                        <a:t> N=4949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>
                          <a:effectLst/>
                        </a:rPr>
                        <a:t>Placebo    N=4952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6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Age (years)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</a:rPr>
                        <a:t>66.2 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>
                          <a:effectLst/>
                        </a:rPr>
                        <a:t>66.2 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>
                          <a:effectLst/>
                        </a:rPr>
                        <a:t>66.2 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6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  Females (%)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46.4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46.6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46.1 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6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  White (%)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75.7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75.9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75.6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86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  Current Tobacco (%)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14.2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14.0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14.4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86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  Prior CV Disease (%)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31.5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31.5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31.4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86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Prior</a:t>
                      </a:r>
                      <a:r>
                        <a:rPr lang="en-US" sz="2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 or Ischemic Stroke (%)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20.6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5985687"/>
                  </a:ext>
                </a:extLst>
              </a:tr>
              <a:tr h="38386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  Prior Hypertension (%)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93.2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93.0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93.3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86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  Prior Heart Failure (%)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8.6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8.5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8.7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19513" y="5407942"/>
            <a:ext cx="11100419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MI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ischemic 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stroke, unstable angina with ECG changes, myocardial ischemia on imaging or stress test, or 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revascularization (coronary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carotid or 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peripheral) 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ent-Up Arrow 2"/>
          <p:cNvSpPr/>
          <p:nvPr/>
        </p:nvSpPr>
        <p:spPr>
          <a:xfrm rot="10800000">
            <a:off x="675268" y="3679902"/>
            <a:ext cx="880946" cy="1718257"/>
          </a:xfrm>
          <a:prstGeom prst="bentUpArrow">
            <a:avLst>
              <a:gd name="adj1" fmla="val 25000"/>
              <a:gd name="adj2" fmla="val 21094"/>
              <a:gd name="adj3" fmla="val 25000"/>
            </a:avLst>
          </a:prstGeom>
          <a:solidFill>
            <a:srgbClr val="B8145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Baseline Characteristics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277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19907" y="1387240"/>
          <a:ext cx="9250159" cy="4937656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3739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3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8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All Participants  </a:t>
                      </a:r>
                      <a:r>
                        <a:rPr lang="en-CA" sz="2200" b="1" baseline="0" dirty="0" smtClean="0">
                          <a:effectLst/>
                        </a:rPr>
                        <a:t>       </a:t>
                      </a:r>
                      <a:r>
                        <a:rPr lang="en-CA" sz="2200" b="1" dirty="0" smtClean="0">
                          <a:effectLst/>
                        </a:rPr>
                        <a:t>N=9901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err="1" smtClean="0">
                          <a:effectLst/>
                        </a:rPr>
                        <a:t>Dulaglutide</a:t>
                      </a:r>
                      <a:r>
                        <a:rPr lang="en-CA" sz="2200" dirty="0" smtClean="0">
                          <a:effectLst/>
                        </a:rPr>
                        <a:t> N=4949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>
                          <a:effectLst/>
                        </a:rPr>
                        <a:t>Placebo    N=4952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HbA1c (%)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 Duration (y)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10.5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Retinopathy (%)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eGFR</a:t>
                      </a: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&lt;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ml/min/1.73m</a:t>
                      </a:r>
                      <a:r>
                        <a:rPr lang="en-CA" sz="2200" b="1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CA" sz="2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US" sz="2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22.2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Albuminuria (%)*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35.0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Metformin (%)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81.2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Sulfonylurea (%)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46.0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Insulin (%)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23.9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DPP4i (%)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Thiazolidinedione (%)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incl. SGLT2i (%)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88649" y="6297298"/>
            <a:ext cx="60536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/>
              <a:t>* ACR </a:t>
            </a:r>
            <a:r>
              <a:rPr lang="en-US" sz="2200" b="1" i="1" u="sng" dirty="0" smtClean="0"/>
              <a:t>&gt;</a:t>
            </a:r>
            <a:r>
              <a:rPr lang="en-US" sz="2200" b="1" i="1" dirty="0" smtClean="0"/>
              <a:t> 3.39 mg/</a:t>
            </a:r>
            <a:r>
              <a:rPr lang="en-US" sz="2200" b="1" i="1" dirty="0" err="1" smtClean="0"/>
              <a:t>mmol</a:t>
            </a:r>
            <a:r>
              <a:rPr lang="en-US" sz="2200" b="1" i="1" dirty="0" smtClean="0"/>
              <a:t> or 30 mg/g</a:t>
            </a:r>
            <a:endParaRPr lang="en-US" sz="2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Diabetes-related Characteristics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595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5" y="1392316"/>
            <a:ext cx="11531600" cy="119062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600" dirty="0" smtClean="0"/>
              <a:t>People with type 2 diabetes (DM) </a:t>
            </a:r>
            <a:r>
              <a:rPr lang="en-US" sz="2600" dirty="0" smtClean="0">
                <a:sym typeface="Wingdings" panose="05000000000000000000" pitchFamily="2" charset="2"/>
              </a:rPr>
              <a:t> 1</a:t>
            </a:r>
            <a:r>
              <a:rPr lang="en-US" sz="2600" dirty="0" smtClean="0"/>
              <a:t>.5 to 2-fold higher risk of CV (cardiovascular) outcomes or death than unaffected people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The risk rises with # of risk factors (</a:t>
            </a:r>
            <a:r>
              <a:rPr lang="en-US" sz="2600" dirty="0" err="1" smtClean="0"/>
              <a:t>Rawshani</a:t>
            </a:r>
            <a:r>
              <a:rPr lang="en-US" sz="2600" dirty="0" smtClean="0"/>
              <a:t> et al. NEJM 2018;633)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434" y="2708925"/>
            <a:ext cx="9427951" cy="406615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76831" y="2705484"/>
            <a:ext cx="223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8145E"/>
                </a:solidFill>
              </a:rPr>
              <a:t>Myocardial Infarction</a:t>
            </a:r>
            <a:endParaRPr lang="en-US" b="1" dirty="0">
              <a:solidFill>
                <a:srgbClr val="B8145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1175" y="2705484"/>
            <a:ext cx="79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8145E"/>
                </a:solidFill>
              </a:rPr>
              <a:t>Stroke</a:t>
            </a:r>
            <a:endParaRPr lang="en-US" b="1" dirty="0">
              <a:solidFill>
                <a:srgbClr val="B814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2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793369"/>
              </p:ext>
            </p:extLst>
          </p:nvPr>
        </p:nvGraphicFramePr>
        <p:xfrm>
          <a:off x="1422400" y="1375517"/>
          <a:ext cx="9253415" cy="4937656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3985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1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8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All Participants  </a:t>
                      </a:r>
                      <a:r>
                        <a:rPr lang="en-CA" sz="2200" b="1" baseline="0" dirty="0" smtClean="0">
                          <a:effectLst/>
                        </a:rPr>
                        <a:t>       </a:t>
                      </a:r>
                      <a:r>
                        <a:rPr lang="en-CA" sz="2200" b="1" dirty="0" smtClean="0">
                          <a:effectLst/>
                        </a:rPr>
                        <a:t>N=9901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err="1" smtClean="0">
                          <a:effectLst/>
                        </a:rPr>
                        <a:t>Dulaglutide</a:t>
                      </a:r>
                      <a:r>
                        <a:rPr lang="en-CA" sz="2200" dirty="0" smtClean="0">
                          <a:effectLst/>
                        </a:rPr>
                        <a:t> N=4949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>
                          <a:effectLst/>
                        </a:rPr>
                        <a:t>Placebo    N=4952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BMI </a:t>
                      </a: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(kg/m</a:t>
                      </a:r>
                      <a:r>
                        <a:rPr lang="en-CA" sz="22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32.3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Systolic BP (mm Hg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137.2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137.1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137.3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Diastolic BP (mm Hg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78.5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 Rate </a:t>
                      </a: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bpm)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71.5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Serum </a:t>
                      </a:r>
                      <a:r>
                        <a:rPr lang="en-CA" sz="2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umol</a:t>
                      </a: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/l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84.1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 </a:t>
                      </a:r>
                      <a:r>
                        <a:rPr lang="en-CA" sz="2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eGFR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ml/min/1.73m</a:t>
                      </a:r>
                      <a:r>
                        <a:rPr lang="en-CA" sz="2200" b="1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74.9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 ACR (mg/</a:t>
                      </a:r>
                      <a:r>
                        <a:rPr lang="en-CA" sz="2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mmol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1.82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Cholesterol (</a:t>
                      </a:r>
                      <a:r>
                        <a:rPr lang="en-CA" sz="2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mmol</a:t>
                      </a: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/L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4.52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LDL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mmol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/L)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2.56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HDL (</a:t>
                      </a:r>
                      <a:r>
                        <a:rPr lang="en-CA" sz="2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mmol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/L)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1.18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r>
                        <a:rPr lang="en-CA" sz="2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Triglycerides </a:t>
                      </a: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mmol</a:t>
                      </a: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/L) 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1.60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Baseline Measures – SI Units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101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002667"/>
              </p:ext>
            </p:extLst>
          </p:nvPr>
        </p:nvGraphicFramePr>
        <p:xfrm>
          <a:off x="1422400" y="1375517"/>
          <a:ext cx="9253415" cy="4921781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3985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1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8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All Participants  </a:t>
                      </a:r>
                      <a:r>
                        <a:rPr lang="en-CA" sz="2200" b="1" baseline="0" dirty="0" smtClean="0">
                          <a:effectLst/>
                        </a:rPr>
                        <a:t>       </a:t>
                      </a:r>
                      <a:r>
                        <a:rPr lang="en-CA" sz="2200" b="1" dirty="0" smtClean="0">
                          <a:effectLst/>
                        </a:rPr>
                        <a:t>N=9901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err="1" smtClean="0">
                          <a:effectLst/>
                        </a:rPr>
                        <a:t>Dulaglutide</a:t>
                      </a:r>
                      <a:r>
                        <a:rPr lang="en-CA" sz="2200" dirty="0" smtClean="0">
                          <a:effectLst/>
                        </a:rPr>
                        <a:t> N=4949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>
                          <a:effectLst/>
                        </a:rPr>
                        <a:t>Placebo    N=4952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BMI </a:t>
                      </a: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(kg/m</a:t>
                      </a:r>
                      <a:r>
                        <a:rPr lang="en-CA" sz="22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32.3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Systolic BP (mm Hg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137.2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137.1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137.3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Diastolic BP (mm Hg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78.5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 Rate </a:t>
                      </a: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bpm)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71.5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71.6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Serum </a:t>
                      </a:r>
                      <a:r>
                        <a:rPr lang="en-CA" sz="2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(mg/dl)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 </a:t>
                      </a:r>
                      <a:r>
                        <a:rPr lang="en-CA" sz="2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eGFR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ml/min/1.73m</a:t>
                      </a:r>
                      <a:r>
                        <a:rPr lang="en-CA" sz="2200" b="1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74.9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 ACR (mg/g)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Cholesterol (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mg/dl)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174.5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174.5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174.5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LDL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(mg/dl)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98.8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HDL (mg/dl)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45.6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r>
                        <a:rPr lang="en-CA" sz="2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Triglycerides </a:t>
                      </a: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mg/dl) 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141.6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141.6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141.6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Baseline Measures – Conventional Units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333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812584"/>
              </p:ext>
            </p:extLst>
          </p:nvPr>
        </p:nvGraphicFramePr>
        <p:xfrm>
          <a:off x="1422400" y="1375517"/>
          <a:ext cx="8847665" cy="3442016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337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79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All Participants  </a:t>
                      </a:r>
                      <a:r>
                        <a:rPr lang="en-CA" sz="2200" b="1" baseline="0" dirty="0" smtClean="0">
                          <a:effectLst/>
                        </a:rPr>
                        <a:t>       </a:t>
                      </a:r>
                      <a:r>
                        <a:rPr lang="en-CA" sz="2200" b="1" dirty="0" smtClean="0">
                          <a:effectLst/>
                        </a:rPr>
                        <a:t>N=9901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err="1" smtClean="0">
                          <a:effectLst/>
                        </a:rPr>
                        <a:t>Dulaglutide</a:t>
                      </a:r>
                      <a:r>
                        <a:rPr lang="en-CA" sz="2200" dirty="0" smtClean="0">
                          <a:effectLst/>
                        </a:rPr>
                        <a:t> N=4949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>
                          <a:effectLst/>
                        </a:rPr>
                        <a:t>Placebo    N=4952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3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ACE/ARB (%)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81.5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3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Beta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Blocker (%)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45.6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3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Other Blood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Pressure (%)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56.6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3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Statin (%)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66.1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3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Fibrate (%)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3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Antiplatelet (%)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54.0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Baseline use of CV Drugs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965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sz="3200" i="1" dirty="0" smtClean="0"/>
          </a:p>
          <a:p>
            <a:pPr marL="0" indent="0" algn="ctr">
              <a:buNone/>
            </a:pPr>
            <a:r>
              <a:rPr lang="en-CA" sz="3200" i="1" dirty="0" smtClean="0"/>
              <a:t>Median follow-up period = 5.4 years (IQR 5.1, 5.9)</a:t>
            </a:r>
          </a:p>
          <a:p>
            <a:pPr marL="0" indent="0" algn="ctr">
              <a:buNone/>
            </a:pPr>
            <a:endParaRPr lang="en-CA" sz="3200" i="1" dirty="0" smtClean="0"/>
          </a:p>
          <a:p>
            <a:pPr marL="0" indent="0" algn="ctr">
              <a:buNone/>
            </a:pPr>
            <a:r>
              <a:rPr lang="en-CA" sz="3200" i="1" dirty="0" smtClean="0"/>
              <a:t>Person years of follow-up = 51820 </a:t>
            </a:r>
            <a:endParaRPr lang="en-CA" sz="32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Follow-up Time, Retention, Adherence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1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87448"/>
            <a:ext cx="12285133" cy="27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38"/>
          <p:cNvSpPr txBox="1">
            <a:spLocks noChangeArrowheads="1"/>
          </p:cNvSpPr>
          <p:nvPr/>
        </p:nvSpPr>
        <p:spPr bwMode="auto">
          <a:xfrm>
            <a:off x="2082802" y="3754331"/>
            <a:ext cx="230822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Calibri" pitchFamily="34" charset="0"/>
              </a:rPr>
              <a:t>4932 (99.7%) Final Status Known</a:t>
            </a:r>
          </a:p>
          <a:p>
            <a:pPr eaLnBrk="1" hangingPunct="1"/>
            <a:r>
              <a:rPr lang="en-US" sz="1200" dirty="0" smtClean="0">
                <a:latin typeface="Calibri" pitchFamily="34" charset="0"/>
              </a:rPr>
              <a:t>17 Unknown Final Status</a:t>
            </a:r>
          </a:p>
          <a:p>
            <a:pPr eaLnBrk="1" hangingPunct="1"/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  5  Lost to Follow-up</a:t>
            </a:r>
          </a:p>
          <a:p>
            <a:pPr eaLnBrk="1" hangingPunct="1"/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  5 Participant Decision</a:t>
            </a:r>
          </a:p>
          <a:p>
            <a:pPr eaLnBrk="1" hangingPunct="1"/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  7 Sponsor Decision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200" y="66675"/>
            <a:ext cx="1371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0200" y="990600"/>
            <a:ext cx="1371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0200" y="1905000"/>
            <a:ext cx="1371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5673726" y="104776"/>
            <a:ext cx="864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 smtClean="0">
                <a:latin typeface="Calibri" pitchFamily="34" charset="0"/>
              </a:rPr>
              <a:t>12133 </a:t>
            </a:r>
            <a:endParaRPr lang="en-US" sz="1400" b="1" dirty="0">
              <a:latin typeface="Calibri" pitchFamily="34" charset="0"/>
            </a:endParaRPr>
          </a:p>
          <a:p>
            <a:pPr eaLnBrk="1" hangingPunct="1"/>
            <a:r>
              <a:rPr lang="en-US" sz="1400" dirty="0">
                <a:latin typeface="Calibri" pitchFamily="34" charset="0"/>
              </a:rPr>
              <a:t>Screened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5784664" y="1049338"/>
            <a:ext cx="6623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 smtClean="0">
                <a:latin typeface="Calibri" pitchFamily="34" charset="0"/>
              </a:rPr>
              <a:t>10917</a:t>
            </a:r>
            <a:endParaRPr lang="en-US" sz="1400" b="1" dirty="0">
              <a:latin typeface="Calibri" pitchFamily="34" charset="0"/>
            </a:endParaRPr>
          </a:p>
          <a:p>
            <a:pPr algn="ctr" eaLnBrk="1" hangingPunct="1"/>
            <a:r>
              <a:rPr lang="en-US" sz="1400" dirty="0">
                <a:latin typeface="Calibri" pitchFamily="34" charset="0"/>
              </a:rPr>
              <a:t>Run-in</a:t>
            </a:r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5586414" y="1954214"/>
            <a:ext cx="1087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 smtClean="0">
                <a:latin typeface="Calibri" pitchFamily="34" charset="0"/>
              </a:rPr>
              <a:t>9901</a:t>
            </a:r>
            <a:endParaRPr lang="en-US" sz="1400" b="1" dirty="0">
              <a:latin typeface="Calibri" pitchFamily="34" charset="0"/>
            </a:endParaRPr>
          </a:p>
          <a:p>
            <a:pPr algn="ctr" eaLnBrk="1" hangingPunct="1"/>
            <a:r>
              <a:rPr lang="en-US" sz="1400" dirty="0">
                <a:latin typeface="Calibri" pitchFamily="34" charset="0"/>
              </a:rPr>
              <a:t>Randomized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91025" y="3124200"/>
            <a:ext cx="1371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7" name="TextBox 11"/>
          <p:cNvSpPr txBox="1">
            <a:spLocks noChangeArrowheads="1"/>
          </p:cNvSpPr>
          <p:nvPr/>
        </p:nvSpPr>
        <p:spPr bwMode="auto">
          <a:xfrm>
            <a:off x="4546243" y="3173413"/>
            <a:ext cx="10262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err="1" smtClean="0">
                <a:latin typeface="Calibri" pitchFamily="34" charset="0"/>
              </a:rPr>
              <a:t>Dulaglutide</a:t>
            </a:r>
            <a:r>
              <a:rPr lang="en-US" sz="1400" dirty="0" smtClean="0">
                <a:latin typeface="Calibri" pitchFamily="34" charset="0"/>
              </a:rPr>
              <a:t>	</a:t>
            </a:r>
            <a:endParaRPr lang="en-US" sz="1400" dirty="0">
              <a:latin typeface="Calibri" pitchFamily="34" charset="0"/>
            </a:endParaRPr>
          </a:p>
          <a:p>
            <a:pPr algn="ctr" eaLnBrk="1" hangingPunct="1"/>
            <a:r>
              <a:rPr lang="en-US" sz="1400" dirty="0" smtClean="0">
                <a:latin typeface="Calibri" pitchFamily="34" charset="0"/>
              </a:rPr>
              <a:t>N=4949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72225" y="3124200"/>
            <a:ext cx="1371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9" name="TextBox 13"/>
          <p:cNvSpPr txBox="1">
            <a:spLocks noChangeArrowheads="1"/>
          </p:cNvSpPr>
          <p:nvPr/>
        </p:nvSpPr>
        <p:spPr bwMode="auto">
          <a:xfrm>
            <a:off x="6712086" y="3173414"/>
            <a:ext cx="7601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smtClean="0">
                <a:latin typeface="Calibri" pitchFamily="34" charset="0"/>
              </a:rPr>
              <a:t>Placebo</a:t>
            </a:r>
            <a:endParaRPr lang="en-US" sz="1400" dirty="0">
              <a:latin typeface="Calibri" pitchFamily="34" charset="0"/>
            </a:endParaRPr>
          </a:p>
          <a:p>
            <a:pPr algn="ctr" eaLnBrk="1" hangingPunct="1"/>
            <a:r>
              <a:rPr lang="en-US" sz="1400" dirty="0" smtClean="0">
                <a:latin typeface="Calibri" pitchFamily="34" charset="0"/>
              </a:rPr>
              <a:t>N=4952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9600" y="6172200"/>
            <a:ext cx="1371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1" name="TextBox 15"/>
          <p:cNvSpPr txBox="1">
            <a:spLocks noChangeArrowheads="1"/>
          </p:cNvSpPr>
          <p:nvPr/>
        </p:nvSpPr>
        <p:spPr bwMode="auto">
          <a:xfrm>
            <a:off x="4649788" y="6221414"/>
            <a:ext cx="882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>
                <a:latin typeface="Calibri" pitchFamily="34" charset="0"/>
              </a:rPr>
              <a:t>Analyzed </a:t>
            </a:r>
          </a:p>
          <a:p>
            <a:pPr algn="ctr" eaLnBrk="1" hangingPunct="1"/>
            <a:r>
              <a:rPr lang="en-US" sz="1400" dirty="0" smtClean="0">
                <a:latin typeface="Calibri" pitchFamily="34" charset="0"/>
              </a:rPr>
              <a:t>N=4949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0800" y="6172200"/>
            <a:ext cx="1371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3" name="TextBox 17"/>
          <p:cNvSpPr txBox="1">
            <a:spLocks noChangeArrowheads="1"/>
          </p:cNvSpPr>
          <p:nvPr/>
        </p:nvSpPr>
        <p:spPr bwMode="auto">
          <a:xfrm>
            <a:off x="6648451" y="6230939"/>
            <a:ext cx="842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>
                <a:latin typeface="Calibri" pitchFamily="34" charset="0"/>
              </a:rPr>
              <a:t>Analyzed</a:t>
            </a:r>
          </a:p>
          <a:p>
            <a:pPr algn="ctr" eaLnBrk="1" hangingPunct="1"/>
            <a:r>
              <a:rPr lang="en-US" sz="1400" dirty="0" smtClean="0">
                <a:latin typeface="Calibri" pitchFamily="34" charset="0"/>
              </a:rPr>
              <a:t>N=4952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20" name="Straight Arrow Connector 19"/>
          <p:cNvCxnSpPr>
            <a:stCxn id="4" idx="2"/>
            <a:endCxn id="5" idx="0"/>
          </p:cNvCxnSpPr>
          <p:nvPr/>
        </p:nvCxnSpPr>
        <p:spPr>
          <a:xfrm>
            <a:off x="6096000" y="676276"/>
            <a:ext cx="0" cy="3143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096000" y="1590676"/>
            <a:ext cx="0" cy="3143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96000" y="800100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329114" y="1714500"/>
            <a:ext cx="1774825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96000" y="2524126"/>
            <a:ext cx="0" cy="3143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76826" y="2819400"/>
            <a:ext cx="19843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058025" y="2809876"/>
            <a:ext cx="0" cy="3143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825" y="2809876"/>
            <a:ext cx="0" cy="3143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934325" y="198765"/>
            <a:ext cx="2286000" cy="12026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73" name="TextBox 32"/>
          <p:cNvSpPr txBox="1">
            <a:spLocks noChangeArrowheads="1"/>
          </p:cNvSpPr>
          <p:nvPr/>
        </p:nvSpPr>
        <p:spPr bwMode="auto">
          <a:xfrm>
            <a:off x="7934325" y="201106"/>
            <a:ext cx="2031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Calibri" pitchFamily="34" charset="0"/>
              </a:rPr>
              <a:t>1216 </a:t>
            </a:r>
            <a:r>
              <a:rPr lang="en-US" sz="1200" b="1" dirty="0">
                <a:latin typeface="Calibri" pitchFamily="34" charset="0"/>
              </a:rPr>
              <a:t>Excluded</a:t>
            </a:r>
          </a:p>
          <a:p>
            <a:pPr eaLnBrk="1" hangingPunct="1"/>
            <a:r>
              <a:rPr lang="en-US" sz="1200" dirty="0">
                <a:latin typeface="Calibri" pitchFamily="34" charset="0"/>
              </a:rPr>
              <a:t>  </a:t>
            </a:r>
            <a:r>
              <a:rPr lang="en-US" sz="1200" dirty="0" smtClean="0">
                <a:latin typeface="Calibri" pitchFamily="34" charset="0"/>
              </a:rPr>
              <a:t> 974 </a:t>
            </a:r>
            <a:r>
              <a:rPr lang="en-US" sz="1200" dirty="0">
                <a:latin typeface="Calibri" pitchFamily="34" charset="0"/>
              </a:rPr>
              <a:t>Ineligible </a:t>
            </a:r>
          </a:p>
          <a:p>
            <a:pPr eaLnBrk="1" hangingPunct="1"/>
            <a:r>
              <a:rPr lang="en-US" sz="1200" dirty="0">
                <a:latin typeface="Calibri" pitchFamily="34" charset="0"/>
              </a:rPr>
              <a:t>   </a:t>
            </a:r>
            <a:r>
              <a:rPr lang="en-US" sz="1200" dirty="0" smtClean="0">
                <a:latin typeface="Calibri" pitchFamily="34" charset="0"/>
              </a:rPr>
              <a:t>186 </a:t>
            </a:r>
            <a:r>
              <a:rPr lang="en-US" sz="1200" dirty="0">
                <a:latin typeface="Calibri" pitchFamily="34" charset="0"/>
              </a:rPr>
              <a:t>Withdrew Consent    </a:t>
            </a:r>
          </a:p>
          <a:p>
            <a:pPr eaLnBrk="1" hangingPunct="1"/>
            <a:r>
              <a:rPr lang="en-US" sz="1200" dirty="0">
                <a:latin typeface="Calibri" pitchFamily="34" charset="0"/>
              </a:rPr>
              <a:t>     </a:t>
            </a:r>
            <a:r>
              <a:rPr lang="en-US" sz="1200" dirty="0" smtClean="0">
                <a:latin typeface="Calibri" pitchFamily="34" charset="0"/>
              </a:rPr>
              <a:t>49 Physician Decision</a:t>
            </a:r>
            <a:endParaRPr lang="en-US" sz="1200" dirty="0">
              <a:latin typeface="Calibri" pitchFamily="34" charset="0"/>
            </a:endParaRPr>
          </a:p>
          <a:p>
            <a:pPr eaLnBrk="1" hangingPunct="1"/>
            <a:r>
              <a:rPr lang="en-US" sz="1200" dirty="0">
                <a:latin typeface="Calibri" pitchFamily="34" charset="0"/>
              </a:rPr>
              <a:t>     </a:t>
            </a:r>
            <a:r>
              <a:rPr lang="en-US" sz="1200" dirty="0" smtClean="0">
                <a:latin typeface="Calibri" pitchFamily="34" charset="0"/>
              </a:rPr>
              <a:t>  6 </a:t>
            </a:r>
            <a:r>
              <a:rPr lang="en-US" sz="1200" dirty="0">
                <a:latin typeface="Calibri" pitchFamily="34" charset="0"/>
              </a:rPr>
              <a:t>Sponsor Decision</a:t>
            </a:r>
          </a:p>
          <a:p>
            <a:pPr eaLnBrk="1" hangingPunct="1"/>
            <a:r>
              <a:rPr lang="en-US" sz="1200" dirty="0">
                <a:latin typeface="Calibri" pitchFamily="34" charset="0"/>
              </a:rPr>
              <a:t>   </a:t>
            </a:r>
            <a:r>
              <a:rPr lang="en-US" sz="1200" dirty="0" smtClean="0">
                <a:latin typeface="Calibri" pitchFamily="34" charset="0"/>
              </a:rPr>
              <a:t>    1 </a:t>
            </a:r>
            <a:r>
              <a:rPr lang="en-US" sz="1200" dirty="0">
                <a:latin typeface="Calibri" pitchFamily="34" charset="0"/>
              </a:rPr>
              <a:t>Adverse Event	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90700" y="1112305"/>
            <a:ext cx="2552700" cy="1216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77" name="TextBox 38"/>
          <p:cNvSpPr txBox="1">
            <a:spLocks noChangeArrowheads="1"/>
          </p:cNvSpPr>
          <p:nvPr/>
        </p:nvSpPr>
        <p:spPr bwMode="auto">
          <a:xfrm>
            <a:off x="1752600" y="1128179"/>
            <a:ext cx="266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Calibri" pitchFamily="34" charset="0"/>
              </a:rPr>
              <a:t>1016 </a:t>
            </a:r>
            <a:r>
              <a:rPr lang="en-US" sz="1200" b="1" dirty="0">
                <a:latin typeface="Calibri" pitchFamily="34" charset="0"/>
              </a:rPr>
              <a:t>Excluded</a:t>
            </a:r>
          </a:p>
          <a:p>
            <a:pPr eaLnBrk="1" hangingPunct="1"/>
            <a:r>
              <a:rPr lang="en-US" sz="1200" dirty="0" smtClean="0">
                <a:latin typeface="Calibri" pitchFamily="34" charset="0"/>
              </a:rPr>
              <a:t>   566 Ineligible </a:t>
            </a:r>
          </a:p>
          <a:p>
            <a:pPr eaLnBrk="1" hangingPunct="1"/>
            <a:r>
              <a:rPr lang="en-US" sz="1200" dirty="0" smtClean="0">
                <a:latin typeface="Calibri" pitchFamily="34" charset="0"/>
              </a:rPr>
              <a:t>   376 Withdrew </a:t>
            </a:r>
            <a:r>
              <a:rPr lang="en-US" sz="1200" dirty="0">
                <a:latin typeface="Calibri" pitchFamily="34" charset="0"/>
              </a:rPr>
              <a:t>Consent    </a:t>
            </a:r>
            <a:endParaRPr lang="en-US" sz="1200" dirty="0" smtClean="0">
              <a:latin typeface="Calibri" pitchFamily="34" charset="0"/>
            </a:endParaRPr>
          </a:p>
          <a:p>
            <a:pPr eaLnBrk="1" hangingPunct="1"/>
            <a:r>
              <a:rPr lang="en-US" sz="1200" dirty="0" smtClean="0">
                <a:latin typeface="Calibri" pitchFamily="34" charset="0"/>
              </a:rPr>
              <a:t>     54 Physician Decision</a:t>
            </a:r>
            <a:endParaRPr lang="en-US" sz="1200" dirty="0">
              <a:latin typeface="Calibri" pitchFamily="34" charset="0"/>
            </a:endParaRPr>
          </a:p>
          <a:p>
            <a:pPr eaLnBrk="1" hangingPunct="1"/>
            <a:r>
              <a:rPr lang="en-US" sz="1200" dirty="0">
                <a:latin typeface="Calibri" pitchFamily="34" charset="0"/>
              </a:rPr>
              <a:t>   </a:t>
            </a:r>
            <a:r>
              <a:rPr lang="en-US" sz="1200" dirty="0" smtClean="0">
                <a:latin typeface="Calibri" pitchFamily="34" charset="0"/>
              </a:rPr>
              <a:t>  11 Sponsor Decision</a:t>
            </a:r>
          </a:p>
          <a:p>
            <a:pPr eaLnBrk="1" hangingPunct="1"/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      9 Adverse Event</a:t>
            </a:r>
            <a:endParaRPr lang="en-US" sz="1200" dirty="0">
              <a:latin typeface="Calibri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086350" y="3743325"/>
            <a:ext cx="0" cy="241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058025" y="3733800"/>
            <a:ext cx="0" cy="241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333875" y="5257800"/>
            <a:ext cx="7493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067550" y="5274734"/>
            <a:ext cx="750888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333875" y="4242307"/>
            <a:ext cx="7493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074962" y="4242812"/>
            <a:ext cx="750888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125133" y="3784596"/>
            <a:ext cx="2218268" cy="924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TextBox 38"/>
          <p:cNvSpPr txBox="1">
            <a:spLocks noChangeArrowheads="1"/>
          </p:cNvSpPr>
          <p:nvPr/>
        </p:nvSpPr>
        <p:spPr bwMode="auto">
          <a:xfrm>
            <a:off x="7772400" y="3750728"/>
            <a:ext cx="2667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Calibri" pitchFamily="34" charset="0"/>
              </a:rPr>
              <a:t>4935 (99.7%) Final Status Known</a:t>
            </a:r>
          </a:p>
          <a:p>
            <a:pPr eaLnBrk="1" hangingPunct="1"/>
            <a:r>
              <a:rPr lang="en-US" sz="1200" dirty="0" smtClean="0">
                <a:latin typeface="Calibri" pitchFamily="34" charset="0"/>
              </a:rPr>
              <a:t>17 Unknown Final Status</a:t>
            </a:r>
          </a:p>
          <a:p>
            <a:pPr eaLnBrk="1" hangingPunct="1"/>
            <a:r>
              <a:rPr lang="en-US" sz="1200" dirty="0" smtClean="0">
                <a:latin typeface="Calibri" pitchFamily="34" charset="0"/>
              </a:rPr>
              <a:t>   2  </a:t>
            </a:r>
            <a:r>
              <a:rPr lang="en-US" sz="1200" dirty="0">
                <a:latin typeface="Calibri" pitchFamily="34" charset="0"/>
              </a:rPr>
              <a:t>Physician Decision  </a:t>
            </a:r>
          </a:p>
          <a:p>
            <a:pPr eaLnBrk="1" hangingPunct="1"/>
            <a:r>
              <a:rPr lang="en-US" sz="1200" dirty="0" smtClean="0">
                <a:latin typeface="Calibri" pitchFamily="34" charset="0"/>
              </a:rPr>
              <a:t> 10 Participant Decision</a:t>
            </a:r>
          </a:p>
          <a:p>
            <a:pPr eaLnBrk="1" hangingPunct="1"/>
            <a:r>
              <a:rPr lang="en-US" sz="1200" dirty="0" smtClean="0">
                <a:latin typeface="Calibri" pitchFamily="34" charset="0"/>
              </a:rPr>
              <a:t>   5 Sponsor Decision  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818438" y="3784596"/>
            <a:ext cx="2221992" cy="924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TextBox 38"/>
          <p:cNvSpPr txBox="1">
            <a:spLocks noChangeArrowheads="1"/>
          </p:cNvSpPr>
          <p:nvPr/>
        </p:nvSpPr>
        <p:spPr bwMode="auto">
          <a:xfrm>
            <a:off x="7772399" y="4865811"/>
            <a:ext cx="39031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Calibri" pitchFamily="34" charset="0"/>
              </a:rPr>
              <a:t>4793 (96.8%) Final Visit/Primary Outcome/non CV Death</a:t>
            </a:r>
          </a:p>
          <a:p>
            <a:pPr eaLnBrk="1" hangingPunct="1"/>
            <a:r>
              <a:rPr lang="en-US" sz="1200" dirty="0" smtClean="0">
                <a:latin typeface="Calibri" pitchFamily="34" charset="0"/>
              </a:rPr>
              <a:t>159 No Final Visit &amp; No Primary Outcome or Death</a:t>
            </a:r>
          </a:p>
          <a:p>
            <a:pPr eaLnBrk="1" hangingPunct="1"/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          142 </a:t>
            </a:r>
            <a:r>
              <a:rPr lang="en-US" sz="1200" dirty="0">
                <a:latin typeface="Calibri" pitchFamily="34" charset="0"/>
              </a:rPr>
              <a:t>Vital Status Known</a:t>
            </a:r>
          </a:p>
          <a:p>
            <a:pPr eaLnBrk="1" hangingPunct="1"/>
            <a:r>
              <a:rPr lang="en-US" sz="1200" dirty="0">
                <a:latin typeface="Calibri" pitchFamily="34" charset="0"/>
              </a:rPr>
              <a:t>   </a:t>
            </a:r>
            <a:r>
              <a:rPr lang="en-US" sz="1200" dirty="0" smtClean="0">
                <a:latin typeface="Calibri" pitchFamily="34" charset="0"/>
              </a:rPr>
              <a:t>          17 </a:t>
            </a:r>
            <a:r>
              <a:rPr lang="en-US" sz="1200" dirty="0">
                <a:latin typeface="Calibri" pitchFamily="34" charset="0"/>
              </a:rPr>
              <a:t>Vital Status Unknown</a:t>
            </a:r>
            <a:endParaRPr lang="en-US" sz="1200" dirty="0" smtClean="0"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825849" y="4897966"/>
            <a:ext cx="3722684" cy="7988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TextBox 38"/>
          <p:cNvSpPr txBox="1">
            <a:spLocks noChangeArrowheads="1"/>
          </p:cNvSpPr>
          <p:nvPr/>
        </p:nvSpPr>
        <p:spPr bwMode="auto">
          <a:xfrm>
            <a:off x="524933" y="4865808"/>
            <a:ext cx="38099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Calibri" pitchFamily="34" charset="0"/>
              </a:rPr>
              <a:t>4817 (97.3%) Final Visit/Primary Outcome/non CV Death</a:t>
            </a:r>
          </a:p>
          <a:p>
            <a:pPr eaLnBrk="1" hangingPunct="1"/>
            <a:r>
              <a:rPr lang="en-US" sz="1200" dirty="0" smtClean="0">
                <a:latin typeface="Calibri" pitchFamily="34" charset="0"/>
              </a:rPr>
              <a:t>132 No Final Visit &amp; No Primary Outcome or Death</a:t>
            </a:r>
          </a:p>
          <a:p>
            <a:pPr eaLnBrk="1" hangingPunct="1"/>
            <a:r>
              <a:rPr lang="en-US" sz="1200" dirty="0" smtClean="0">
                <a:latin typeface="Calibri" pitchFamily="34" charset="0"/>
              </a:rPr>
              <a:t>           115 Vital Status Known</a:t>
            </a:r>
          </a:p>
          <a:p>
            <a:pPr eaLnBrk="1" hangingPunct="1"/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            17 Vital Status Unknown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84201" y="4897963"/>
            <a:ext cx="3750716" cy="7988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26235" y="2808664"/>
            <a:ext cx="4432662" cy="1908215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97.1% Retention</a:t>
            </a:r>
          </a:p>
          <a:p>
            <a:pPr algn="ctr"/>
            <a:r>
              <a:rPr lang="en-CA" b="1" dirty="0" smtClean="0"/>
              <a:t>i.e. primary Outcome, final visit without primary outcome, or non-CV death</a:t>
            </a:r>
          </a:p>
          <a:p>
            <a:pPr algn="ctr"/>
            <a:endParaRPr lang="en-CA" sz="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CA" sz="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CA" sz="1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C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99.7% Vital Status</a:t>
            </a:r>
            <a:endParaRPr lang="en-C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75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792978"/>
              </p:ext>
            </p:extLst>
          </p:nvPr>
        </p:nvGraphicFramePr>
        <p:xfrm>
          <a:off x="848296" y="1825179"/>
          <a:ext cx="9826626" cy="40607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35450">
                  <a:extLst>
                    <a:ext uri="{9D8B030D-6E8A-4147-A177-3AD203B41FA5}">
                      <a16:colId xmlns:a16="http://schemas.microsoft.com/office/drawing/2014/main" val="2763075937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56886446"/>
                    </a:ext>
                  </a:extLst>
                </a:gridCol>
                <a:gridCol w="2771776">
                  <a:extLst>
                    <a:ext uri="{9D8B030D-6E8A-4147-A177-3AD203B41FA5}">
                      <a16:colId xmlns:a16="http://schemas.microsoft.com/office/drawing/2014/main" val="3891428716"/>
                    </a:ext>
                  </a:extLst>
                </a:gridCol>
              </a:tblGrid>
              <a:tr h="1009461"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err="1" smtClean="0"/>
                        <a:t>Dulaglutide</a:t>
                      </a:r>
                      <a:endParaRPr lang="en-CA" sz="2800" b="1" dirty="0" smtClean="0"/>
                    </a:p>
                    <a:p>
                      <a:pPr algn="ctr"/>
                      <a:r>
                        <a:rPr lang="en-CA" sz="2800" dirty="0" smtClean="0"/>
                        <a:t>N = 4949</a:t>
                      </a:r>
                      <a:endParaRPr lang="en-CA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/>
                        <a:t>Placebo</a:t>
                      </a:r>
                    </a:p>
                    <a:p>
                      <a:pPr algn="ctr"/>
                      <a:r>
                        <a:rPr lang="en-CA" sz="2800" dirty="0" smtClean="0"/>
                        <a:t>N =4952</a:t>
                      </a:r>
                      <a:endParaRPr lang="en-CA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268977"/>
                  </a:ext>
                </a:extLst>
              </a:tr>
              <a:tr h="76282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% F/U  Time </a:t>
                      </a:r>
                      <a:r>
                        <a:rPr lang="en-CA" sz="2800" b="1" baseline="0" dirty="0" smtClean="0"/>
                        <a:t>on Study Drug</a:t>
                      </a:r>
                      <a:endParaRPr lang="en-CA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82.2%</a:t>
                      </a:r>
                      <a:endParaRPr lang="en-CA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83.1%</a:t>
                      </a:r>
                      <a:endParaRPr lang="en-CA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2481685"/>
                  </a:ext>
                </a:extLst>
              </a:tr>
              <a:tr h="762825">
                <a:tc>
                  <a:txBody>
                    <a:bodyPr/>
                    <a:lstStyle/>
                    <a:p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48298"/>
                  </a:ext>
                </a:extLst>
              </a:tr>
              <a:tr h="762825">
                <a:tc>
                  <a:txBody>
                    <a:bodyPr/>
                    <a:lstStyle/>
                    <a:p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411574"/>
                  </a:ext>
                </a:extLst>
              </a:tr>
              <a:tr h="762825">
                <a:tc>
                  <a:txBody>
                    <a:bodyPr/>
                    <a:lstStyle/>
                    <a:p>
                      <a:endParaRPr lang="en-CA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89705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Study Drug </a:t>
            </a:r>
            <a:r>
              <a:rPr lang="en-US" dirty="0" smtClean="0"/>
              <a:t>Adherence</a:t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>In 9901 Participants followed for a Median of 5.4 years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5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909728"/>
              </p:ext>
            </p:extLst>
          </p:nvPr>
        </p:nvGraphicFramePr>
        <p:xfrm>
          <a:off x="848296" y="1825179"/>
          <a:ext cx="9826626" cy="40607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35450">
                  <a:extLst>
                    <a:ext uri="{9D8B030D-6E8A-4147-A177-3AD203B41FA5}">
                      <a16:colId xmlns:a16="http://schemas.microsoft.com/office/drawing/2014/main" val="2763075937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56886446"/>
                    </a:ext>
                  </a:extLst>
                </a:gridCol>
                <a:gridCol w="2771776">
                  <a:extLst>
                    <a:ext uri="{9D8B030D-6E8A-4147-A177-3AD203B41FA5}">
                      <a16:colId xmlns:a16="http://schemas.microsoft.com/office/drawing/2014/main" val="3891428716"/>
                    </a:ext>
                  </a:extLst>
                </a:gridCol>
              </a:tblGrid>
              <a:tr h="1009461"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err="1" smtClean="0"/>
                        <a:t>Dulaglutide</a:t>
                      </a:r>
                      <a:endParaRPr lang="en-CA" sz="2800" b="1" dirty="0" smtClean="0"/>
                    </a:p>
                    <a:p>
                      <a:pPr algn="ctr"/>
                      <a:r>
                        <a:rPr lang="en-CA" sz="2800" dirty="0" smtClean="0"/>
                        <a:t>N = 4949</a:t>
                      </a:r>
                      <a:endParaRPr lang="en-CA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/>
                        <a:t>Placebo</a:t>
                      </a:r>
                    </a:p>
                    <a:p>
                      <a:pPr algn="ctr"/>
                      <a:r>
                        <a:rPr lang="en-CA" sz="2800" dirty="0" smtClean="0"/>
                        <a:t>N =4952</a:t>
                      </a:r>
                      <a:endParaRPr lang="en-CA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268977"/>
                  </a:ext>
                </a:extLst>
              </a:tr>
              <a:tr h="76282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% F/U  Time </a:t>
                      </a:r>
                      <a:r>
                        <a:rPr lang="en-CA" sz="2800" b="1" baseline="0" dirty="0" smtClean="0"/>
                        <a:t>on Study Drug</a:t>
                      </a:r>
                      <a:endParaRPr lang="en-CA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82.2%</a:t>
                      </a:r>
                      <a:endParaRPr lang="en-CA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83.1%</a:t>
                      </a:r>
                      <a:endParaRPr lang="en-CA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2481685"/>
                  </a:ext>
                </a:extLst>
              </a:tr>
              <a:tr h="76282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Study Drug @ Last Visit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73.2%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71.1%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48298"/>
                  </a:ext>
                </a:extLst>
              </a:tr>
              <a:tr h="762825">
                <a:tc>
                  <a:txBody>
                    <a:bodyPr/>
                    <a:lstStyle/>
                    <a:p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411574"/>
                  </a:ext>
                </a:extLst>
              </a:tr>
              <a:tr h="762825">
                <a:tc>
                  <a:txBody>
                    <a:bodyPr/>
                    <a:lstStyle/>
                    <a:p>
                      <a:endParaRPr lang="en-CA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718609"/>
                  </a:ext>
                </a:extLst>
              </a:tr>
            </a:tbl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754659" y="76200"/>
            <a:ext cx="10271848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Study Drug </a:t>
            </a:r>
            <a:r>
              <a:rPr lang="en-US" dirty="0" smtClean="0"/>
              <a:t>Adherence</a:t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>In 9901 Participants followed for a Median of 5.4 years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3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642931"/>
              </p:ext>
            </p:extLst>
          </p:nvPr>
        </p:nvGraphicFramePr>
        <p:xfrm>
          <a:off x="848296" y="1825179"/>
          <a:ext cx="9826626" cy="40607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35450">
                  <a:extLst>
                    <a:ext uri="{9D8B030D-6E8A-4147-A177-3AD203B41FA5}">
                      <a16:colId xmlns:a16="http://schemas.microsoft.com/office/drawing/2014/main" val="2763075937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56886446"/>
                    </a:ext>
                  </a:extLst>
                </a:gridCol>
                <a:gridCol w="2771776">
                  <a:extLst>
                    <a:ext uri="{9D8B030D-6E8A-4147-A177-3AD203B41FA5}">
                      <a16:colId xmlns:a16="http://schemas.microsoft.com/office/drawing/2014/main" val="3891428716"/>
                    </a:ext>
                  </a:extLst>
                </a:gridCol>
              </a:tblGrid>
              <a:tr h="1009461"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err="1" smtClean="0"/>
                        <a:t>Dulaglutide</a:t>
                      </a:r>
                      <a:endParaRPr lang="en-CA" sz="2800" b="1" dirty="0" smtClean="0"/>
                    </a:p>
                    <a:p>
                      <a:pPr algn="ctr"/>
                      <a:r>
                        <a:rPr lang="en-CA" sz="2800" dirty="0" smtClean="0"/>
                        <a:t>N = 4949</a:t>
                      </a:r>
                      <a:endParaRPr lang="en-CA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/>
                        <a:t>Placebo</a:t>
                      </a:r>
                    </a:p>
                    <a:p>
                      <a:pPr algn="ctr"/>
                      <a:r>
                        <a:rPr lang="en-CA" sz="2800" dirty="0" smtClean="0"/>
                        <a:t>N =4952</a:t>
                      </a:r>
                      <a:endParaRPr lang="en-CA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268977"/>
                  </a:ext>
                </a:extLst>
              </a:tr>
              <a:tr h="76282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% F/U  Time </a:t>
                      </a:r>
                      <a:r>
                        <a:rPr lang="en-CA" sz="2800" b="1" baseline="0" dirty="0" smtClean="0"/>
                        <a:t>on Study Drug</a:t>
                      </a:r>
                      <a:endParaRPr lang="en-CA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82.2%</a:t>
                      </a:r>
                      <a:endParaRPr lang="en-CA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83.1%</a:t>
                      </a:r>
                      <a:endParaRPr lang="en-CA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2481685"/>
                  </a:ext>
                </a:extLst>
              </a:tr>
              <a:tr h="76282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Study Drug @ Last Visit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73.2%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71.1%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48298"/>
                  </a:ext>
                </a:extLst>
              </a:tr>
              <a:tr h="76282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Never Stopped at All</a:t>
                      </a:r>
                      <a:endParaRPr lang="en-CA" sz="2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57.7%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56.2%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480075"/>
                  </a:ext>
                </a:extLst>
              </a:tr>
              <a:tr h="762825">
                <a:tc>
                  <a:txBody>
                    <a:bodyPr/>
                    <a:lstStyle/>
                    <a:p>
                      <a:endParaRPr lang="en-CA" sz="2800" b="1" u="sng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754659" y="76200"/>
            <a:ext cx="10271848" cy="1143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/>
              <a:t>Study Drug </a:t>
            </a:r>
            <a:r>
              <a:rPr lang="en-US" dirty="0" smtClean="0"/>
              <a:t>Adherence</a:t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>In 9901 Participants followed for a Median of 5.4 years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6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7933"/>
              </p:ext>
            </p:extLst>
          </p:nvPr>
        </p:nvGraphicFramePr>
        <p:xfrm>
          <a:off x="848296" y="1825179"/>
          <a:ext cx="9826626" cy="40607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35450">
                  <a:extLst>
                    <a:ext uri="{9D8B030D-6E8A-4147-A177-3AD203B41FA5}">
                      <a16:colId xmlns:a16="http://schemas.microsoft.com/office/drawing/2014/main" val="2763075937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56886446"/>
                    </a:ext>
                  </a:extLst>
                </a:gridCol>
                <a:gridCol w="2771776">
                  <a:extLst>
                    <a:ext uri="{9D8B030D-6E8A-4147-A177-3AD203B41FA5}">
                      <a16:colId xmlns:a16="http://schemas.microsoft.com/office/drawing/2014/main" val="3891428716"/>
                    </a:ext>
                  </a:extLst>
                </a:gridCol>
              </a:tblGrid>
              <a:tr h="1009461"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err="1" smtClean="0"/>
                        <a:t>Dulaglutide</a:t>
                      </a:r>
                      <a:endParaRPr lang="en-CA" sz="2800" b="1" dirty="0" smtClean="0"/>
                    </a:p>
                    <a:p>
                      <a:pPr algn="ctr"/>
                      <a:r>
                        <a:rPr lang="en-CA" sz="2800" dirty="0" smtClean="0"/>
                        <a:t>N = 4949</a:t>
                      </a:r>
                      <a:endParaRPr lang="en-CA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/>
                        <a:t>Placebo</a:t>
                      </a:r>
                    </a:p>
                    <a:p>
                      <a:pPr algn="ctr"/>
                      <a:r>
                        <a:rPr lang="en-CA" sz="2800" dirty="0" smtClean="0"/>
                        <a:t>N =4952</a:t>
                      </a:r>
                      <a:endParaRPr lang="en-CA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268977"/>
                  </a:ext>
                </a:extLst>
              </a:tr>
              <a:tr h="76282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% F/U  Time </a:t>
                      </a:r>
                      <a:r>
                        <a:rPr lang="en-CA" sz="2800" b="1" baseline="0" dirty="0" smtClean="0"/>
                        <a:t>on Study Drug</a:t>
                      </a:r>
                      <a:endParaRPr lang="en-CA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82.2%</a:t>
                      </a:r>
                      <a:endParaRPr lang="en-CA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83.1%</a:t>
                      </a:r>
                      <a:endParaRPr lang="en-CA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2481685"/>
                  </a:ext>
                </a:extLst>
              </a:tr>
              <a:tr h="76282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Study Drug @ Last Visit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73.2%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71.1%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48298"/>
                  </a:ext>
                </a:extLst>
              </a:tr>
              <a:tr h="76282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Never Stopped at All</a:t>
                      </a:r>
                      <a:endParaRPr lang="en-CA" sz="2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57.7%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56.2%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411574"/>
                  </a:ext>
                </a:extLst>
              </a:tr>
              <a:tr h="76282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Stopped due to an AE</a:t>
                      </a:r>
                      <a:endParaRPr lang="en-CA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11.0% </a:t>
                      </a:r>
                      <a:endParaRPr lang="en-CA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7.5%</a:t>
                      </a:r>
                      <a:endParaRPr lang="en-CA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480075"/>
                  </a:ext>
                </a:extLst>
              </a:tr>
            </a:tbl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754659" y="76200"/>
            <a:ext cx="10271848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Study Drug </a:t>
            </a:r>
            <a:r>
              <a:rPr lang="en-US" dirty="0" smtClean="0"/>
              <a:t>Adherence</a:t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>In 9901 Participants followed for a Median of 5.4 years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6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672" y="1314098"/>
            <a:ext cx="8672664" cy="55439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Dulaglutide’s</a:t>
            </a:r>
            <a:r>
              <a:rPr lang="en-CA" dirty="0"/>
              <a:t> Effect on HbA1c</a:t>
            </a:r>
          </a:p>
        </p:txBody>
      </p:sp>
      <p:sp>
        <p:nvSpPr>
          <p:cNvPr id="4" name="Rectangle 3"/>
          <p:cNvSpPr/>
          <p:nvPr/>
        </p:nvSpPr>
        <p:spPr>
          <a:xfrm>
            <a:off x="2793442" y="1426867"/>
            <a:ext cx="1286189" cy="26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51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5" y="1392316"/>
            <a:ext cx="11531600" cy="470682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600" dirty="0" smtClean="0"/>
              <a:t>Large RCTs have reported </a:t>
            </a:r>
            <a:r>
              <a:rPr lang="en-US" sz="2400" dirty="0"/>
              <a:t>that 3 GLP-1 RAs (glucagon-like peptide receptor 1 agonists) </a:t>
            </a:r>
            <a:r>
              <a:rPr lang="en-US" sz="2600" dirty="0" smtClean="0"/>
              <a:t>reduced CV events in </a:t>
            </a:r>
            <a:r>
              <a:rPr lang="en-US" sz="2600" dirty="0"/>
              <a:t>people with type 2 </a:t>
            </a:r>
            <a:r>
              <a:rPr lang="en-US" sz="2600" dirty="0" smtClean="0"/>
              <a:t>DM whose mean </a:t>
            </a:r>
            <a:r>
              <a:rPr lang="en-US" sz="2600" dirty="0"/>
              <a:t>HbA1c </a:t>
            </a:r>
            <a:r>
              <a:rPr lang="en-US" sz="2600" dirty="0" smtClean="0"/>
              <a:t>was ≥ </a:t>
            </a:r>
            <a:r>
              <a:rPr lang="en-US" sz="2600" dirty="0"/>
              <a:t>8.0</a:t>
            </a:r>
            <a:r>
              <a:rPr lang="en-US" sz="2600" dirty="0" smtClean="0"/>
              <a:t>% &amp; whose annual risk of CV events was ≥ </a:t>
            </a:r>
            <a:r>
              <a:rPr lang="en-US" sz="2600" dirty="0"/>
              <a:t>4% </a:t>
            </a:r>
            <a:endParaRPr lang="en-US" sz="2200" dirty="0" smtClean="0"/>
          </a:p>
          <a:p>
            <a:pPr>
              <a:spcAft>
                <a:spcPts val="600"/>
              </a:spcAft>
            </a:pPr>
            <a:r>
              <a:rPr lang="en-US" sz="2600" dirty="0"/>
              <a:t>The CV effects of GLP-1 RAs in people with type 2 </a:t>
            </a:r>
            <a:r>
              <a:rPr lang="en-US" sz="2600" dirty="0" smtClean="0"/>
              <a:t>DM </a:t>
            </a:r>
            <a:r>
              <a:rPr lang="en-US" sz="2600" dirty="0"/>
              <a:t>with a broader range of CV risk &amp; </a:t>
            </a:r>
            <a:r>
              <a:rPr lang="en-US" sz="2600" dirty="0" smtClean="0"/>
              <a:t>with HbA1c </a:t>
            </a:r>
            <a:r>
              <a:rPr lang="en-US" sz="2600" dirty="0"/>
              <a:t>levels more reflective of those in the general population is not known</a:t>
            </a:r>
          </a:p>
          <a:p>
            <a:pPr>
              <a:spcAft>
                <a:spcPts val="600"/>
              </a:spcAft>
            </a:pPr>
            <a:r>
              <a:rPr lang="en-US" sz="2600" dirty="0" err="1" smtClean="0"/>
              <a:t>Dulaglutide</a:t>
            </a:r>
            <a:r>
              <a:rPr lang="en-US" sz="2600" dirty="0" smtClean="0"/>
              <a:t> </a:t>
            </a:r>
            <a:r>
              <a:rPr lang="en-US" sz="2600" dirty="0"/>
              <a:t>is a GLP-1 RA </a:t>
            </a:r>
            <a:r>
              <a:rPr lang="en-US" sz="2600" dirty="0" smtClean="0"/>
              <a:t>comprising 2 </a:t>
            </a:r>
            <a:r>
              <a:rPr lang="en-US" sz="2600" dirty="0"/>
              <a:t>modified human GLP-1 molecules </a:t>
            </a:r>
            <a:r>
              <a:rPr lang="en-US" sz="2600" dirty="0" smtClean="0"/>
              <a:t>linked </a:t>
            </a:r>
            <a:r>
              <a:rPr lang="en-US" sz="2600" dirty="0"/>
              <a:t>to an IgG4 heavy </a:t>
            </a:r>
            <a:r>
              <a:rPr lang="en-US" sz="2600" dirty="0" smtClean="0"/>
              <a:t>chain with t</a:t>
            </a:r>
            <a:r>
              <a:rPr lang="en-US" sz="2600" baseline="-25000" dirty="0" smtClean="0"/>
              <a:t>1/2</a:t>
            </a:r>
            <a:r>
              <a:rPr lang="en-US" sz="2600" dirty="0" smtClean="0"/>
              <a:t> = 5 d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Dosed weekly at 0.75 </a:t>
            </a:r>
            <a:r>
              <a:rPr lang="en-US" sz="2200" dirty="0"/>
              <a:t>mg or 1.5 </a:t>
            </a:r>
            <a:r>
              <a:rPr lang="en-US" sz="2200" dirty="0" smtClean="0"/>
              <a:t>mg </a:t>
            </a:r>
            <a:r>
              <a:rPr lang="en-US" sz="2200" dirty="0" err="1" smtClean="0"/>
              <a:t>sc</a:t>
            </a:r>
            <a:endParaRPr lang="en-US" sz="2200" dirty="0" smtClean="0"/>
          </a:p>
          <a:p>
            <a:pPr lvl="1">
              <a:spcAft>
                <a:spcPts val="600"/>
              </a:spcAft>
            </a:pPr>
            <a:r>
              <a:rPr lang="en-US" sz="2200" dirty="0" smtClean="0"/>
              <a:t>Reduces glucose, BP, weight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May have CV benefits similar to other GLP1 RAs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Dulaglutide’s</a:t>
            </a:r>
            <a:r>
              <a:rPr lang="en-CA" dirty="0"/>
              <a:t> Effect on </a:t>
            </a:r>
            <a:r>
              <a:rPr lang="en-CA" dirty="0" smtClean="0"/>
              <a:t>Weight</a:t>
            </a:r>
            <a:endParaRPr lang="en-CA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75584" y="1229649"/>
            <a:ext cx="8676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2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Dulaglutide’s</a:t>
            </a:r>
            <a:r>
              <a:rPr lang="en-CA" dirty="0"/>
              <a:t> Effect on </a:t>
            </a:r>
            <a:r>
              <a:rPr lang="en-CA" dirty="0" smtClean="0"/>
              <a:t>SBP &amp; Heart Rate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87" y="1362875"/>
            <a:ext cx="11441888" cy="453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4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Dulaglutide’s</a:t>
            </a:r>
            <a:r>
              <a:rPr lang="en-CA" dirty="0"/>
              <a:t> Effect on </a:t>
            </a:r>
            <a:r>
              <a:rPr lang="en-CA" dirty="0" smtClean="0"/>
              <a:t>LDL Cholesterol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400" y="1189283"/>
            <a:ext cx="9064968" cy="57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10025"/>
              </p:ext>
            </p:extLst>
          </p:nvPr>
        </p:nvGraphicFramePr>
        <p:xfrm>
          <a:off x="531446" y="1312988"/>
          <a:ext cx="11254154" cy="500166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64897">
                  <a:extLst>
                    <a:ext uri="{9D8B030D-6E8A-4147-A177-3AD203B41FA5}">
                      <a16:colId xmlns:a16="http://schemas.microsoft.com/office/drawing/2014/main" val="2634243537"/>
                    </a:ext>
                  </a:extLst>
                </a:gridCol>
                <a:gridCol w="1949380">
                  <a:extLst>
                    <a:ext uri="{9D8B030D-6E8A-4147-A177-3AD203B41FA5}">
                      <a16:colId xmlns:a16="http://schemas.microsoft.com/office/drawing/2014/main" val="3876577777"/>
                    </a:ext>
                  </a:extLst>
                </a:gridCol>
                <a:gridCol w="1507777">
                  <a:extLst>
                    <a:ext uri="{9D8B030D-6E8A-4147-A177-3AD203B41FA5}">
                      <a16:colId xmlns:a16="http://schemas.microsoft.com/office/drawing/2014/main" val="3210662119"/>
                    </a:ext>
                  </a:extLst>
                </a:gridCol>
                <a:gridCol w="3687830">
                  <a:extLst>
                    <a:ext uri="{9D8B030D-6E8A-4147-A177-3AD203B41FA5}">
                      <a16:colId xmlns:a16="http://schemas.microsoft.com/office/drawing/2014/main" val="2292849364"/>
                    </a:ext>
                  </a:extLst>
                </a:gridCol>
                <a:gridCol w="1244270">
                  <a:extLst>
                    <a:ext uri="{9D8B030D-6E8A-4147-A177-3AD203B41FA5}">
                      <a16:colId xmlns:a16="http://schemas.microsoft.com/office/drawing/2014/main" val="1925742423"/>
                    </a:ext>
                  </a:extLst>
                </a:gridCol>
              </a:tblGrid>
              <a:tr h="454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Measurement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b="1" dirty="0" err="1">
                          <a:effectLst/>
                        </a:rPr>
                        <a:t>Dulaglutide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Placebo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b="1" dirty="0" smtClean="0">
                          <a:solidFill>
                            <a:srgbClr val="B8145E"/>
                          </a:solidFill>
                          <a:effectLst/>
                        </a:rPr>
                        <a:t>Difference</a:t>
                      </a:r>
                      <a:endParaRPr lang="en-CA" sz="2800" b="1" dirty="0">
                        <a:solidFill>
                          <a:srgbClr val="B8145E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P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799776"/>
                  </a:ext>
                </a:extLst>
              </a:tr>
              <a:tr h="587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1" dirty="0" smtClean="0">
                          <a:effectLst/>
                        </a:rPr>
                        <a:t>HbA1c (%)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  <a:latin typeface="+mn-lt"/>
                        </a:rPr>
                        <a:t>-0.46 </a:t>
                      </a:r>
                      <a:endParaRPr lang="en-CA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effectLst/>
                          <a:latin typeface="+mn-lt"/>
                        </a:rPr>
                        <a:t>0.16</a:t>
                      </a:r>
                      <a:endParaRPr lang="en-CA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-0.61 </a:t>
                      </a:r>
                      <a:endParaRPr lang="en-CA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&lt;0.0001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46929139"/>
                  </a:ext>
                </a:extLst>
              </a:tr>
              <a:tr h="587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LDL (</a:t>
                      </a:r>
                      <a:r>
                        <a:rPr lang="en-CA" sz="2400" b="1" dirty="0" err="1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mmol</a:t>
                      </a:r>
                      <a:r>
                        <a:rPr lang="en-CA" sz="24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/l)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CA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0.15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CA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0.09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</a:t>
                      </a:r>
                      <a:r>
                        <a:rPr lang="en-CA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0.05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4659864"/>
                  </a:ext>
                </a:extLst>
              </a:tr>
              <a:tr h="389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1" dirty="0" smtClean="0">
                          <a:effectLst/>
                        </a:rPr>
                        <a:t>Weight (kg)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-2.95 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-</a:t>
                      </a:r>
                      <a:r>
                        <a:rPr lang="en-CA" sz="2400" dirty="0" smtClean="0">
                          <a:effectLst/>
                        </a:rPr>
                        <a:t>1.49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en-CA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1.46</a:t>
                      </a:r>
                      <a:endParaRPr lang="en-CA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&lt;0.0001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4556062"/>
                  </a:ext>
                </a:extLst>
              </a:tr>
              <a:tr h="587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Body Mass Index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-1.08 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-</a:t>
                      </a:r>
                      <a:r>
                        <a:rPr lang="en-CA" sz="2400" dirty="0" smtClean="0">
                          <a:effectLst/>
                        </a:rPr>
                        <a:t>0.55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en-CA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0.53</a:t>
                      </a:r>
                      <a:endParaRPr lang="en-CA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&lt;0.0001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2206076"/>
                  </a:ext>
                </a:extLst>
              </a:tr>
              <a:tr h="389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1" dirty="0" err="1">
                          <a:effectLst/>
                        </a:rPr>
                        <a:t>Waist:Hip</a:t>
                      </a:r>
                      <a:r>
                        <a:rPr lang="en-CA" sz="2400" b="1" dirty="0">
                          <a:effectLst/>
                        </a:rPr>
                        <a:t> (Men)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-0.007 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-0.004 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en-CA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0.003</a:t>
                      </a:r>
                      <a:endParaRPr lang="en-CA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0.04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9641378"/>
                  </a:ext>
                </a:extLst>
              </a:tr>
              <a:tr h="587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1" dirty="0" err="1">
                          <a:effectLst/>
                        </a:rPr>
                        <a:t>Waist:Hip</a:t>
                      </a:r>
                      <a:r>
                        <a:rPr lang="en-CA" sz="2400" b="1" dirty="0">
                          <a:effectLst/>
                        </a:rPr>
                        <a:t> (Women)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-0.005 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0.0 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en-CA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0.005</a:t>
                      </a:r>
                      <a:endParaRPr lang="en-CA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0.009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4949147"/>
                  </a:ext>
                </a:extLst>
              </a:tr>
              <a:tr h="503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Systolic </a:t>
                      </a:r>
                      <a:r>
                        <a:rPr lang="en-CA" sz="2400" b="1" dirty="0" smtClean="0">
                          <a:effectLst/>
                        </a:rPr>
                        <a:t>BP (mm Hg)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-</a:t>
                      </a:r>
                      <a:r>
                        <a:rPr lang="en-CA" sz="2400" dirty="0" smtClean="0">
                          <a:effectLst/>
                        </a:rPr>
                        <a:t>3.15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-1.44 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en-CA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1.70</a:t>
                      </a:r>
                      <a:endParaRPr lang="en-CA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&lt;0.0001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372736"/>
                  </a:ext>
                </a:extLst>
              </a:tr>
              <a:tr h="494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Mean </a:t>
                      </a:r>
                      <a:r>
                        <a:rPr lang="en-CA" sz="2400" b="1" dirty="0" smtClean="0">
                          <a:effectLst/>
                        </a:rPr>
                        <a:t>BP (mm)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-2.34 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-1.85 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en-CA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0.49</a:t>
                      </a:r>
                      <a:endParaRPr lang="en-CA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&lt;0.0001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3016359"/>
                  </a:ext>
                </a:extLst>
              </a:tr>
              <a:tr h="419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1" dirty="0" smtClean="0">
                          <a:effectLst/>
                        </a:rPr>
                        <a:t>Heart Rate (bpm)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2.95 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1.09 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1.87</a:t>
                      </a:r>
                      <a:endParaRPr lang="en-CA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&lt;0.0001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64348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Effect on Clinical Measures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75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5" y="1392316"/>
            <a:ext cx="11531600" cy="4706826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1913" y="1219200"/>
            <a:ext cx="1083139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In men &amp; women with established or newly detected type 2 diabetes who have additional CV risk factors…</a:t>
            </a: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	… does adding a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wkly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sc. injection of the GLP-1 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RA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dulaglutide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(1.5 mg) to the medical regimen safely 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reduce 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serious CV outcomes more than adding a </a:t>
            </a:r>
            <a:r>
              <a:rPr lang="en-US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wkly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sc. placebo injection? </a:t>
            </a:r>
          </a:p>
        </p:txBody>
      </p:sp>
    </p:spTree>
    <p:extLst>
      <p:ext uri="{BB962C8B-B14F-4D97-AF65-F5344CB8AC3E}">
        <p14:creationId xmlns:p14="http://schemas.microsoft.com/office/powerpoint/2010/main" val="161456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Dulaglutide’s</a:t>
            </a:r>
            <a:r>
              <a:rPr lang="en-US" dirty="0" smtClean="0"/>
              <a:t> </a:t>
            </a:r>
            <a:r>
              <a:rPr lang="en-US" dirty="0" smtClean="0"/>
              <a:t>Effect on the CV Composite</a:t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>Primary Outcome: 1st Occurrence of Nonfatal MI, Nonfatal Stroke, CV Death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36914" y="1219200"/>
            <a:ext cx="452176" cy="56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36400" y="1219200"/>
            <a:ext cx="9856800" cy="56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5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Dulaglutide’s</a:t>
            </a:r>
            <a:r>
              <a:rPr lang="en-CA" dirty="0" smtClean="0"/>
              <a:t> </a:t>
            </a:r>
            <a:r>
              <a:rPr lang="en-CA" dirty="0"/>
              <a:t>Effect on Nonfatal </a:t>
            </a:r>
            <a:r>
              <a:rPr lang="en-CA" dirty="0" smtClean="0"/>
              <a:t>MI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436914" y="1219200"/>
            <a:ext cx="452176" cy="56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400" y="1242000"/>
            <a:ext cx="9901222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7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Dulaglutide’s</a:t>
            </a:r>
            <a:r>
              <a:rPr lang="en-CA" dirty="0" smtClean="0"/>
              <a:t> </a:t>
            </a:r>
            <a:r>
              <a:rPr lang="en-CA" dirty="0"/>
              <a:t>Effect on Nonfatal </a:t>
            </a:r>
            <a:r>
              <a:rPr lang="en-CA" dirty="0" smtClean="0"/>
              <a:t>Stroke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400" y="1242000"/>
            <a:ext cx="9929659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7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Dulaglutide’s</a:t>
            </a:r>
            <a:r>
              <a:rPr lang="en-CA" dirty="0" smtClean="0"/>
              <a:t> </a:t>
            </a:r>
            <a:r>
              <a:rPr lang="en-CA" dirty="0"/>
              <a:t>Effect on </a:t>
            </a:r>
            <a:r>
              <a:rPr lang="en-CA" dirty="0" smtClean="0"/>
              <a:t>CV Death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99" y="1241999"/>
            <a:ext cx="9994694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9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Dulagutide’s</a:t>
            </a:r>
            <a:r>
              <a:rPr lang="en-CA" dirty="0"/>
              <a:t> Effect on All-Cause </a:t>
            </a:r>
            <a:r>
              <a:rPr lang="en-CA" dirty="0" smtClean="0"/>
              <a:t>Death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168" y="1219200"/>
            <a:ext cx="9085177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256380"/>
              </p:ext>
            </p:extLst>
          </p:nvPr>
        </p:nvGraphicFramePr>
        <p:xfrm>
          <a:off x="452583" y="1227947"/>
          <a:ext cx="11431441" cy="515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3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9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3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1188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ELIXA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LEADER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SUSTAIN 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EXSCEL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HARMONY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6068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9340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3297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14752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9463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Drug Tested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 err="1" smtClean="0">
                          <a:solidFill>
                            <a:schemeClr val="tx1"/>
                          </a:solidFill>
                        </a:rPr>
                        <a:t>Lixi</a:t>
                      </a:r>
                      <a:r>
                        <a:rPr lang="en-US" sz="2200" i="0" baseline="0" dirty="0" err="1" smtClean="0">
                          <a:solidFill>
                            <a:schemeClr val="tx1"/>
                          </a:solidFill>
                        </a:rPr>
                        <a:t>senatide</a:t>
                      </a:r>
                      <a:r>
                        <a:rPr lang="en-US" sz="2200" i="0" baseline="0" dirty="0" smtClean="0">
                          <a:solidFill>
                            <a:schemeClr val="tx1"/>
                          </a:solidFill>
                        </a:rPr>
                        <a:t>/d</a:t>
                      </a:r>
                      <a:endParaRPr lang="en-US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Liraglutide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Semaglutide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wk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Exenatide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wk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Albiglutide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wk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Prior CVD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83%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73%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Mean Age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60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64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54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62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64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Women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36%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39%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38%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31%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464319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Median F/U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2.1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3.8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2.1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3.2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1.6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657143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i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Background: Previous GLP-1 RA Trials</a:t>
            </a:r>
          </a:p>
        </p:txBody>
      </p:sp>
    </p:spTree>
    <p:extLst>
      <p:ext uri="{BB962C8B-B14F-4D97-AF65-F5344CB8AC3E}">
        <p14:creationId xmlns:p14="http://schemas.microsoft.com/office/powerpoint/2010/main" val="403445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CV Composite in </a:t>
            </a:r>
            <a:r>
              <a:rPr lang="en-CA" dirty="0" err="1" smtClean="0"/>
              <a:t>Prespecified</a:t>
            </a:r>
            <a:r>
              <a:rPr lang="en-CA" dirty="0" smtClean="0"/>
              <a:t> Subgroups</a:t>
            </a:r>
            <a:endParaRPr lang="en-CA" dirty="0"/>
          </a:p>
        </p:txBody>
      </p:sp>
      <p:pic>
        <p:nvPicPr>
          <p:cNvPr id="10" name="Picture 9"/>
          <p:cNvPicPr>
            <a:picLocks/>
          </p:cNvPicPr>
          <p:nvPr/>
        </p:nvPicPr>
        <p:blipFill rotWithShape="1">
          <a:blip r:embed="rId3"/>
          <a:srcRect r="5709"/>
          <a:stretch/>
        </p:blipFill>
        <p:spPr>
          <a:xfrm>
            <a:off x="409884" y="1269440"/>
            <a:ext cx="11616623" cy="49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7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55" y="1278094"/>
            <a:ext cx="11494876" cy="5323674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754659" y="76200"/>
            <a:ext cx="10271848" cy="1143000"/>
          </a:xfrm>
        </p:spPr>
        <p:txBody>
          <a:bodyPr/>
          <a:lstStyle/>
          <a:p>
            <a:r>
              <a:rPr lang="en-CA" dirty="0" smtClean="0"/>
              <a:t>CV Composite in </a:t>
            </a:r>
            <a:r>
              <a:rPr lang="en-CA" dirty="0" err="1" smtClean="0"/>
              <a:t>Prespecified</a:t>
            </a:r>
            <a:r>
              <a:rPr lang="en-CA" dirty="0" smtClean="0"/>
              <a:t> Subgroups</a:t>
            </a:r>
            <a:endParaRPr lang="en-CA" dirty="0"/>
          </a:p>
        </p:txBody>
      </p:sp>
      <p:sp>
        <p:nvSpPr>
          <p:cNvPr id="9" name="Rounded Rectangle 8"/>
          <p:cNvSpPr/>
          <p:nvPr/>
        </p:nvSpPr>
        <p:spPr>
          <a:xfrm>
            <a:off x="411255" y="2180492"/>
            <a:ext cx="11395558" cy="763675"/>
          </a:xfrm>
          <a:prstGeom prst="roundRect">
            <a:avLst/>
          </a:prstGeom>
          <a:noFill/>
          <a:ln w="47625">
            <a:solidFill>
              <a:srgbClr val="B81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75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26993" y="2713703"/>
            <a:ext cx="1192397" cy="55060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B81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512792"/>
              </p:ext>
            </p:extLst>
          </p:nvPr>
        </p:nvGraphicFramePr>
        <p:xfrm>
          <a:off x="263046" y="1250901"/>
          <a:ext cx="11636680" cy="303519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995803">
                  <a:extLst>
                    <a:ext uri="{9D8B030D-6E8A-4147-A177-3AD203B41FA5}">
                      <a16:colId xmlns:a16="http://schemas.microsoft.com/office/drawing/2014/main" val="3929319758"/>
                    </a:ext>
                  </a:extLst>
                </a:gridCol>
                <a:gridCol w="1954061">
                  <a:extLst>
                    <a:ext uri="{9D8B030D-6E8A-4147-A177-3AD203B41FA5}">
                      <a16:colId xmlns:a16="http://schemas.microsoft.com/office/drawing/2014/main" val="2182910754"/>
                    </a:ext>
                  </a:extLst>
                </a:gridCol>
                <a:gridCol w="1578279">
                  <a:extLst>
                    <a:ext uri="{9D8B030D-6E8A-4147-A177-3AD203B41FA5}">
                      <a16:colId xmlns:a16="http://schemas.microsoft.com/office/drawing/2014/main" val="849330674"/>
                    </a:ext>
                  </a:extLst>
                </a:gridCol>
                <a:gridCol w="2931090">
                  <a:extLst>
                    <a:ext uri="{9D8B030D-6E8A-4147-A177-3AD203B41FA5}">
                      <a16:colId xmlns:a16="http://schemas.microsoft.com/office/drawing/2014/main" val="3388357182"/>
                    </a:ext>
                  </a:extLst>
                </a:gridCol>
                <a:gridCol w="1177447">
                  <a:extLst>
                    <a:ext uri="{9D8B030D-6E8A-4147-A177-3AD203B41FA5}">
                      <a16:colId xmlns:a16="http://schemas.microsoft.com/office/drawing/2014/main" val="3278920048"/>
                    </a:ext>
                  </a:extLst>
                </a:gridCol>
              </a:tblGrid>
              <a:tr h="743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 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2960" algn="ctr"/>
                        </a:tabLst>
                      </a:pPr>
                      <a:r>
                        <a:rPr lang="en-CA" sz="2400" b="1" dirty="0" err="1" smtClean="0">
                          <a:effectLst/>
                        </a:rPr>
                        <a:t>Dulaglutide</a:t>
                      </a:r>
                      <a:r>
                        <a:rPr lang="en-CA" sz="2400" b="1" dirty="0" smtClean="0">
                          <a:effectLst/>
                        </a:rPr>
                        <a:t>    (N/100 </a:t>
                      </a:r>
                      <a:r>
                        <a:rPr lang="en-CA" sz="2400" b="1" dirty="0" err="1" smtClean="0">
                          <a:effectLst/>
                        </a:rPr>
                        <a:t>py</a:t>
                      </a:r>
                      <a:r>
                        <a:rPr lang="en-CA" sz="2400" b="1" dirty="0" smtClean="0">
                          <a:effectLst/>
                        </a:rPr>
                        <a:t>)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1" dirty="0" smtClean="0">
                          <a:effectLst/>
                        </a:rPr>
                        <a:t>Placebo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1" dirty="0" smtClean="0">
                          <a:effectLst/>
                        </a:rPr>
                        <a:t>(N/100 </a:t>
                      </a:r>
                      <a:r>
                        <a:rPr lang="en-CA" sz="2400" b="1" dirty="0" err="1" smtClean="0">
                          <a:effectLst/>
                        </a:rPr>
                        <a:t>py</a:t>
                      </a:r>
                      <a:r>
                        <a:rPr lang="en-CA" sz="2400" b="1" dirty="0" smtClean="0">
                          <a:effectLst/>
                        </a:rPr>
                        <a:t>)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HR (95%CI)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P </a:t>
                      </a:r>
                      <a:r>
                        <a:rPr lang="en-CA" sz="2400" b="1" dirty="0" err="1">
                          <a:effectLst/>
                        </a:rPr>
                        <a:t>Int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699639"/>
                  </a:ext>
                </a:extLst>
              </a:tr>
              <a:tr h="811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Overall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1">
                          <a:effectLst/>
                        </a:rPr>
                        <a:t>2.35</a:t>
                      </a:r>
                      <a:endParaRPr lang="en-CA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2.66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0.88 (0.79, 0.99)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 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98889971"/>
                  </a:ext>
                </a:extLst>
              </a:tr>
              <a:tr h="371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White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2.40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2.67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0.90 (0.79, 1.02)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0.77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5448527"/>
                  </a:ext>
                </a:extLst>
              </a:tr>
              <a:tr h="371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Black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2.30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2.98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0.77 (0.51, 1.17)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3290266"/>
                  </a:ext>
                </a:extLst>
              </a:tr>
              <a:tr h="299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Asian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1.97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2.80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0.71 (0.40, 1.24)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2174541"/>
                  </a:ext>
                </a:extLst>
              </a:tr>
              <a:tr h="371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Other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2.23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2.42 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0.92 (0.67, 1.28)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98968"/>
                  </a:ext>
                </a:extLst>
              </a:tr>
            </a:tbl>
          </a:graphicData>
        </a:graphic>
      </p:graphicFrame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CV Composite in Other Subgroups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348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2062"/>
              </p:ext>
            </p:extLst>
          </p:nvPr>
        </p:nvGraphicFramePr>
        <p:xfrm>
          <a:off x="1422400" y="1406774"/>
          <a:ext cx="9333245" cy="51516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920389">
                  <a:extLst>
                    <a:ext uri="{9D8B030D-6E8A-4147-A177-3AD203B41FA5}">
                      <a16:colId xmlns:a16="http://schemas.microsoft.com/office/drawing/2014/main" val="1503032977"/>
                    </a:ext>
                  </a:extLst>
                </a:gridCol>
                <a:gridCol w="2779370">
                  <a:extLst>
                    <a:ext uri="{9D8B030D-6E8A-4147-A177-3AD203B41FA5}">
                      <a16:colId xmlns:a16="http://schemas.microsoft.com/office/drawing/2014/main" val="1559322188"/>
                    </a:ext>
                  </a:extLst>
                </a:gridCol>
                <a:gridCol w="2633486">
                  <a:extLst>
                    <a:ext uri="{9D8B030D-6E8A-4147-A177-3AD203B41FA5}">
                      <a16:colId xmlns:a16="http://schemas.microsoft.com/office/drawing/2014/main" val="315802216"/>
                    </a:ext>
                  </a:extLst>
                </a:gridCol>
              </a:tblGrid>
              <a:tr h="766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/>
                        </a:rPr>
                        <a:t> 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b="1" dirty="0" err="1">
                          <a:effectLst/>
                        </a:rPr>
                        <a:t>Dulaglutide</a:t>
                      </a:r>
                      <a:endParaRPr lang="en-CA" sz="28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b="1" dirty="0" smtClean="0">
                          <a:effectLst/>
                        </a:rPr>
                        <a:t>N = 4949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Placebo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b="1" dirty="0" smtClean="0">
                          <a:effectLst/>
                        </a:rPr>
                        <a:t>N = 4952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386639"/>
                  </a:ext>
                </a:extLst>
              </a:tr>
              <a:tr h="429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600" b="1" dirty="0" smtClean="0">
                          <a:effectLst/>
                        </a:rPr>
                        <a:t>Metformin (%)</a:t>
                      </a:r>
                      <a:endParaRPr lang="en-CA" sz="2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dirty="0" smtClean="0">
                          <a:effectLst/>
                        </a:rPr>
                        <a:t>70</a:t>
                      </a:r>
                      <a:endParaRPr lang="en-CA" sz="2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dirty="0" smtClean="0">
                          <a:effectLst/>
                        </a:rPr>
                        <a:t>73</a:t>
                      </a:r>
                      <a:endParaRPr lang="en-CA" sz="2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50917047"/>
                  </a:ext>
                </a:extLst>
              </a:tr>
              <a:tr h="429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600" b="1" dirty="0" smtClean="0">
                          <a:effectLst/>
                        </a:rPr>
                        <a:t>Sulfonylurea (%)</a:t>
                      </a:r>
                      <a:endParaRPr lang="en-CA" sz="2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dirty="0" smtClean="0">
                          <a:effectLst/>
                        </a:rPr>
                        <a:t>33</a:t>
                      </a:r>
                      <a:endParaRPr lang="en-CA" sz="2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dirty="0" smtClean="0">
                          <a:effectLst/>
                        </a:rPr>
                        <a:t>38</a:t>
                      </a:r>
                      <a:endParaRPr lang="en-CA" sz="2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8052123"/>
                  </a:ext>
                </a:extLst>
              </a:tr>
              <a:tr h="429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600" b="1" dirty="0" smtClean="0">
                          <a:effectLst/>
                        </a:rPr>
                        <a:t>Insulin (%)</a:t>
                      </a:r>
                      <a:endParaRPr lang="en-CA" sz="2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dirty="0" smtClean="0">
                          <a:effectLst/>
                        </a:rPr>
                        <a:t>27</a:t>
                      </a:r>
                      <a:endParaRPr lang="en-CA" sz="2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dirty="0" smtClean="0">
                          <a:effectLst/>
                        </a:rPr>
                        <a:t>36</a:t>
                      </a:r>
                      <a:endParaRPr lang="en-CA" sz="2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515112"/>
                  </a:ext>
                </a:extLst>
              </a:tr>
              <a:tr h="429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600" b="1" dirty="0" smtClean="0">
                          <a:effectLst/>
                        </a:rPr>
                        <a:t>SGLT2i (%)</a:t>
                      </a:r>
                      <a:endParaRPr lang="en-CA" sz="2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dirty="0" smtClean="0">
                          <a:effectLst/>
                        </a:rPr>
                        <a:t>5</a:t>
                      </a:r>
                      <a:endParaRPr lang="en-CA" sz="2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dirty="0" smtClean="0">
                          <a:effectLst/>
                        </a:rPr>
                        <a:t>7</a:t>
                      </a:r>
                      <a:endParaRPr lang="en-CA" sz="2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6669522"/>
                  </a:ext>
                </a:extLst>
              </a:tr>
              <a:tr h="429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600" b="1" dirty="0">
                          <a:effectLst/>
                        </a:rPr>
                        <a:t>GLP-1 </a:t>
                      </a:r>
                      <a:r>
                        <a:rPr lang="en-CA" sz="2600" b="1" dirty="0" smtClean="0">
                          <a:effectLst/>
                        </a:rPr>
                        <a:t>RA (%)</a:t>
                      </a:r>
                      <a:endParaRPr lang="en-CA" sz="2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dirty="0" smtClean="0">
                          <a:effectLst/>
                        </a:rPr>
                        <a:t>1</a:t>
                      </a:r>
                      <a:endParaRPr lang="en-CA" sz="2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dirty="0" smtClean="0">
                          <a:effectLst/>
                        </a:rPr>
                        <a:t>1</a:t>
                      </a:r>
                      <a:endParaRPr lang="en-CA" sz="2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8132282"/>
                  </a:ext>
                </a:extLst>
              </a:tr>
              <a:tr h="429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600" b="1" dirty="0" smtClean="0">
                          <a:effectLst/>
                        </a:rPr>
                        <a:t>Thiazolidinedione (%)</a:t>
                      </a:r>
                      <a:endParaRPr lang="en-CA" sz="2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dirty="0" smtClean="0">
                          <a:effectLst/>
                        </a:rPr>
                        <a:t>2</a:t>
                      </a:r>
                      <a:endParaRPr lang="en-CA" sz="2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dirty="0" smtClean="0">
                          <a:effectLst/>
                        </a:rPr>
                        <a:t>2</a:t>
                      </a:r>
                      <a:endParaRPr lang="en-CA" sz="2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3772071"/>
                  </a:ext>
                </a:extLst>
              </a:tr>
              <a:tr h="429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600" b="1" dirty="0" smtClean="0">
                          <a:effectLst/>
                        </a:rPr>
                        <a:t>Statin (%)</a:t>
                      </a:r>
                      <a:endParaRPr lang="en-CA" sz="2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dirty="0" smtClean="0">
                          <a:effectLst/>
                        </a:rPr>
                        <a:t>67</a:t>
                      </a:r>
                      <a:endParaRPr lang="en-CA" sz="2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dirty="0" smtClean="0">
                          <a:effectLst/>
                        </a:rPr>
                        <a:t>68</a:t>
                      </a:r>
                      <a:endParaRPr lang="en-CA" sz="2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2515777"/>
                  </a:ext>
                </a:extLst>
              </a:tr>
              <a:tr h="429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600" b="1" dirty="0">
                          <a:effectLst/>
                        </a:rPr>
                        <a:t>ARB or </a:t>
                      </a:r>
                      <a:r>
                        <a:rPr lang="en-CA" sz="2600" b="1" dirty="0" err="1" smtClean="0">
                          <a:effectLst/>
                        </a:rPr>
                        <a:t>ACEi</a:t>
                      </a:r>
                      <a:r>
                        <a:rPr lang="en-CA" sz="2600" b="1" dirty="0" smtClean="0">
                          <a:effectLst/>
                        </a:rPr>
                        <a:t> (%)</a:t>
                      </a:r>
                      <a:endParaRPr lang="en-CA" sz="2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dirty="0" smtClean="0">
                          <a:effectLst/>
                        </a:rPr>
                        <a:t>76</a:t>
                      </a:r>
                      <a:endParaRPr lang="en-CA" sz="2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dirty="0" smtClean="0">
                          <a:effectLst/>
                        </a:rPr>
                        <a:t>78</a:t>
                      </a:r>
                      <a:endParaRPr lang="en-CA" sz="2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4142886"/>
                  </a:ext>
                </a:extLst>
              </a:tr>
              <a:tr h="429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600" b="1" dirty="0" smtClean="0">
                          <a:effectLst/>
                        </a:rPr>
                        <a:t>ASA (%)</a:t>
                      </a:r>
                      <a:endParaRPr lang="en-CA" sz="2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dirty="0" smtClean="0">
                          <a:effectLst/>
                        </a:rPr>
                        <a:t>50</a:t>
                      </a:r>
                      <a:endParaRPr lang="en-CA" sz="2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dirty="0" smtClean="0">
                          <a:effectLst/>
                        </a:rPr>
                        <a:t>51</a:t>
                      </a:r>
                      <a:endParaRPr lang="en-CA" sz="2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2319841"/>
                  </a:ext>
                </a:extLst>
              </a:tr>
              <a:tr h="429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600" b="1" dirty="0">
                          <a:effectLst/>
                        </a:rPr>
                        <a:t>Beta </a:t>
                      </a:r>
                      <a:r>
                        <a:rPr lang="en-CA" sz="2600" b="1" dirty="0" smtClean="0">
                          <a:effectLst/>
                        </a:rPr>
                        <a:t>Blocker (%)</a:t>
                      </a:r>
                      <a:endParaRPr lang="en-CA" sz="2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dirty="0" smtClean="0">
                          <a:effectLst/>
                        </a:rPr>
                        <a:t>47</a:t>
                      </a:r>
                      <a:endParaRPr lang="en-CA" sz="2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dirty="0" smtClean="0">
                          <a:effectLst/>
                        </a:rPr>
                        <a:t>47</a:t>
                      </a:r>
                      <a:endParaRPr lang="en-CA" sz="2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764641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CV &amp; Diabetes Medications at Last Visit</a:t>
            </a:r>
          </a:p>
        </p:txBody>
      </p:sp>
    </p:spTree>
    <p:extLst>
      <p:ext uri="{BB962C8B-B14F-4D97-AF65-F5344CB8AC3E}">
        <p14:creationId xmlns:p14="http://schemas.microsoft.com/office/powerpoint/2010/main" val="10258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Summary: </a:t>
            </a:r>
            <a:r>
              <a:rPr lang="en-CA" dirty="0" err="1" smtClean="0"/>
              <a:t>Dulaglutide</a:t>
            </a:r>
            <a:r>
              <a:rPr lang="en-CA" dirty="0" smtClean="0"/>
              <a:t> &amp; Outcomes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63" y="1206674"/>
            <a:ext cx="9809477" cy="57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27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Microvascular Composite Outcome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77" y="1229032"/>
            <a:ext cx="8972336" cy="565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99820" y="1296967"/>
            <a:ext cx="3730230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CA" b="1" dirty="0" smtClean="0"/>
              <a:t>Eye	laser, anti VEGF, vitrectomy  </a:t>
            </a:r>
          </a:p>
          <a:p>
            <a:r>
              <a:rPr lang="en-CA" b="1" dirty="0" smtClean="0"/>
              <a:t> </a:t>
            </a:r>
            <a:r>
              <a:rPr lang="en-CA" i="1" dirty="0" smtClean="0"/>
              <a:t>or</a:t>
            </a:r>
          </a:p>
          <a:p>
            <a:r>
              <a:rPr lang="en-CA" b="1" dirty="0" smtClean="0"/>
              <a:t>Kidney	new </a:t>
            </a:r>
            <a:r>
              <a:rPr lang="en-CA" b="1" dirty="0" err="1" smtClean="0"/>
              <a:t>macroalbuminuria</a:t>
            </a:r>
            <a:r>
              <a:rPr lang="en-CA" b="1" dirty="0" smtClean="0"/>
              <a:t>, </a:t>
            </a:r>
            <a:r>
              <a:rPr lang="en-CA" i="1" dirty="0" smtClean="0"/>
              <a:t>or</a:t>
            </a:r>
          </a:p>
          <a:p>
            <a:r>
              <a:rPr lang="en-CA" b="1" dirty="0" smtClean="0"/>
              <a:t>	30</a:t>
            </a:r>
            <a:r>
              <a:rPr lang="en-CA" b="1" dirty="0"/>
              <a:t>% </a:t>
            </a:r>
            <a:r>
              <a:rPr lang="en-CA" b="1" dirty="0" smtClean="0"/>
              <a:t>fall in </a:t>
            </a:r>
            <a:r>
              <a:rPr lang="en-CA" b="1" dirty="0" err="1" smtClean="0"/>
              <a:t>eGFR</a:t>
            </a:r>
            <a:r>
              <a:rPr lang="en-CA" b="1" dirty="0" smtClean="0"/>
              <a:t>, </a:t>
            </a:r>
            <a:r>
              <a:rPr lang="en-CA" i="1" dirty="0" smtClean="0"/>
              <a:t>or </a:t>
            </a:r>
          </a:p>
          <a:p>
            <a:r>
              <a:rPr lang="en-CA" b="1" dirty="0"/>
              <a:t>	</a:t>
            </a:r>
            <a:r>
              <a:rPr lang="en-CA" b="1" dirty="0" smtClean="0"/>
              <a:t>renal replacement Rx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53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Baseline Renal Characteristics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360822"/>
              </p:ext>
            </p:extLst>
          </p:nvPr>
        </p:nvGraphicFramePr>
        <p:xfrm>
          <a:off x="1422400" y="1375516"/>
          <a:ext cx="8847665" cy="4568085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369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93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All Participants  </a:t>
                      </a:r>
                      <a:r>
                        <a:rPr lang="en-CA" sz="2200" b="1" baseline="0" dirty="0" smtClean="0">
                          <a:effectLst/>
                        </a:rPr>
                        <a:t>       </a:t>
                      </a:r>
                      <a:r>
                        <a:rPr lang="en-CA" sz="2200" b="1" dirty="0" smtClean="0">
                          <a:effectLst/>
                        </a:rPr>
                        <a:t>N=9901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err="1" smtClean="0">
                          <a:effectLst/>
                        </a:rPr>
                        <a:t>Dulaglutide</a:t>
                      </a:r>
                      <a:r>
                        <a:rPr lang="en-CA" sz="2200" dirty="0" smtClean="0">
                          <a:effectLst/>
                        </a:rPr>
                        <a:t> N=4949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>
                          <a:effectLst/>
                        </a:rPr>
                        <a:t>Placebo    N=4952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4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(years)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>
                          <a:effectLst/>
                        </a:rPr>
                        <a:t>66.2 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>
                          <a:effectLst/>
                        </a:rPr>
                        <a:t>66.2 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>
                          <a:effectLst/>
                        </a:rPr>
                        <a:t>66.2 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4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Females (%)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46.4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46.6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46.1 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4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White (%)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75.7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75.9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75.6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4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Prior CV Disease (%)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31.5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31.5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31.4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ACE/ARB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C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81.5</a:t>
                      </a:r>
                      <a:endParaRPr lang="en-C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81.0</a:t>
                      </a:r>
                      <a:endParaRPr lang="en-CA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82.0</a:t>
                      </a:r>
                      <a:endParaRPr lang="en-CA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5985687"/>
                  </a:ext>
                </a:extLst>
              </a:tr>
              <a:tr h="404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HbA1c (%) </a:t>
                      </a:r>
                      <a:endParaRPr lang="en-C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</a:t>
                      </a:r>
                      <a:endParaRPr lang="en-C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</a:t>
                      </a:r>
                      <a:endParaRPr lang="en-CA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</a:t>
                      </a:r>
                      <a:endParaRPr lang="en-CA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8154466"/>
                  </a:ext>
                </a:extLst>
              </a:tr>
              <a:tr h="59309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Blood</a:t>
                      </a:r>
                      <a:r>
                        <a:rPr lang="en-US" sz="2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Pressure (mm Hg)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137/79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137/78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137/79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9894971"/>
                  </a:ext>
                </a:extLst>
              </a:tr>
              <a:tr h="4044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</a:t>
                      </a:r>
                      <a:r>
                        <a:rPr lang="en-CA" sz="2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eGFR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(ml/min/1.73</a:t>
                      </a:r>
                      <a:r>
                        <a:rPr lang="en-CA" sz="2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CA" sz="2200" b="1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CA" sz="2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CA" sz="2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dirty="0" smtClean="0"/>
                        <a:t>77</a:t>
                      </a:r>
                      <a:endParaRPr lang="en-CA" sz="2200" b="1" dirty="0"/>
                    </a:p>
                  </a:txBody>
                  <a:tcPr marL="68140" marR="6814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 smtClean="0"/>
                        <a:t>77</a:t>
                      </a:r>
                      <a:endParaRPr lang="en-CA" sz="2200" dirty="0"/>
                    </a:p>
                  </a:txBody>
                  <a:tcPr marL="68140" marR="6814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 smtClean="0"/>
                        <a:t>77</a:t>
                      </a:r>
                      <a:endParaRPr lang="en-CA" sz="2200" dirty="0"/>
                    </a:p>
                  </a:txBody>
                  <a:tcPr marL="68140" marR="68140" marT="0" marB="0"/>
                </a:tc>
                <a:extLst>
                  <a:ext uri="{0D108BD9-81ED-4DB2-BD59-A6C34878D82A}">
                    <a16:rowId xmlns:a16="http://schemas.microsoft.com/office/drawing/2014/main" val="4240471185"/>
                  </a:ext>
                </a:extLst>
              </a:tr>
              <a:tr h="4044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 Urine ACR (mg/</a:t>
                      </a:r>
                      <a:r>
                        <a:rPr lang="en-US" sz="2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mmol</a:t>
                      </a:r>
                      <a:r>
                        <a:rPr lang="en-US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1.82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962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73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Baseline Renal Characteristics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473533"/>
              </p:ext>
            </p:extLst>
          </p:nvPr>
        </p:nvGraphicFramePr>
        <p:xfrm>
          <a:off x="1422400" y="1375515"/>
          <a:ext cx="8847665" cy="4992333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3673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06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All Participants  </a:t>
                      </a:r>
                      <a:r>
                        <a:rPr lang="en-CA" sz="2200" b="1" baseline="0" dirty="0" smtClean="0">
                          <a:effectLst/>
                        </a:rPr>
                        <a:t>       </a:t>
                      </a:r>
                      <a:r>
                        <a:rPr lang="en-CA" sz="2200" b="1" dirty="0" smtClean="0">
                          <a:effectLst/>
                        </a:rPr>
                        <a:t>N=9901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err="1" smtClean="0">
                          <a:effectLst/>
                        </a:rPr>
                        <a:t>Dulaglutide</a:t>
                      </a:r>
                      <a:r>
                        <a:rPr lang="en-CA" sz="2200" dirty="0" smtClean="0">
                          <a:effectLst/>
                        </a:rPr>
                        <a:t> N=4949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>
                          <a:effectLst/>
                        </a:rPr>
                        <a:t>Placebo    N=4952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46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eGFR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≥ 90 (%)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25.6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26.2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25.0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eGFR</a:t>
                      </a:r>
                      <a:r>
                        <a:rPr kumimoji="0" lang="en-CA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60-89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49.5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49.2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49.9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eGFR</a:t>
                      </a:r>
                      <a:r>
                        <a:rPr kumimoji="0" lang="en-CA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30-59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21.1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20.8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dirty="0" smtClean="0">
                          <a:effectLst/>
                        </a:rPr>
                        <a:t>21.5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eGFR</a:t>
                      </a:r>
                      <a:r>
                        <a:rPr kumimoji="0" lang="en-CA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&lt; 30 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2200" b="1" dirty="0" smtClean="0">
                          <a:effectLst/>
                        </a:rPr>
                        <a:t>1.1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kumimoji="0" lang="en-US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  <a:endParaRPr kumimoji="0" lang="en-US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4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Albuminuria</a:t>
                      </a:r>
                      <a:r>
                        <a:rPr lang="en-CA" sz="2400" baseline="300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C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35.0</a:t>
                      </a:r>
                      <a:endParaRPr lang="en-C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34.5</a:t>
                      </a:r>
                      <a:endParaRPr lang="en-CA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35.5</a:t>
                      </a:r>
                      <a:endParaRPr lang="en-CA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/>
                </a:tc>
                <a:extLst>
                  <a:ext uri="{0D108BD9-81ED-4DB2-BD59-A6C34878D82A}">
                    <a16:rowId xmlns:a16="http://schemas.microsoft.com/office/drawing/2014/main" val="2295985687"/>
                  </a:ext>
                </a:extLst>
              </a:tr>
              <a:tr h="3634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Microalbuminuria</a:t>
                      </a:r>
                      <a:r>
                        <a:rPr lang="en-CA" sz="2400" baseline="300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C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27.0</a:t>
                      </a:r>
                      <a:endParaRPr lang="en-C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26.8</a:t>
                      </a:r>
                      <a:endParaRPr lang="en-CA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27.3</a:t>
                      </a:r>
                      <a:endParaRPr lang="en-CA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7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Macroalbuminuria</a:t>
                      </a:r>
                      <a:r>
                        <a:rPr lang="en-CA" sz="2400" baseline="300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C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</a:t>
                      </a:r>
                      <a:endParaRPr lang="en-C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7.7</a:t>
                      </a:r>
                      <a:endParaRPr lang="en-CA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8.3</a:t>
                      </a:r>
                      <a:endParaRPr lang="en-CA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4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eGFR</a:t>
                      </a:r>
                      <a:r>
                        <a:rPr lang="en-CA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&lt; 60 &amp; albuminuria </a:t>
                      </a:r>
                      <a:r>
                        <a:rPr lang="en-CA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10.5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10.0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11.0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/>
                </a:tc>
                <a:extLst>
                  <a:ext uri="{0D108BD9-81ED-4DB2-BD59-A6C34878D82A}">
                    <a16:rowId xmlns:a16="http://schemas.microsoft.com/office/drawing/2014/main" val="2072792040"/>
                  </a:ext>
                </a:extLst>
              </a:tr>
              <a:tr h="3304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eGFR</a:t>
                      </a:r>
                      <a:r>
                        <a:rPr lang="en-CA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&lt; 60 &amp; no albuminuria </a:t>
                      </a:r>
                      <a:r>
                        <a:rPr lang="en-CA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10.5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10.5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10.5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/>
                </a:tc>
                <a:extLst>
                  <a:ext uri="{0D108BD9-81ED-4DB2-BD59-A6C34878D82A}">
                    <a16:rowId xmlns:a16="http://schemas.microsoft.com/office/drawing/2014/main" val="449392619"/>
                  </a:ext>
                </a:extLst>
              </a:tr>
              <a:tr h="3304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eGFR</a:t>
                      </a:r>
                      <a:r>
                        <a:rPr lang="en-CA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en-CA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60 &amp; </a:t>
                      </a:r>
                      <a:r>
                        <a:rPr lang="en-CA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albuminuria (%)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23.9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24.1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/>
                </a:tc>
                <a:extLst>
                  <a:ext uri="{0D108BD9-81ED-4DB2-BD59-A6C34878D82A}">
                    <a16:rowId xmlns:a16="http://schemas.microsoft.com/office/drawing/2014/main" val="1549586121"/>
                  </a:ext>
                </a:extLst>
              </a:tr>
              <a:tr h="3304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eGFR</a:t>
                      </a:r>
                      <a:r>
                        <a:rPr lang="en-CA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en-CA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60 &amp; no </a:t>
                      </a:r>
                      <a:r>
                        <a:rPr lang="en-CA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albuminuria (%)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47.0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47.5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46.5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40" marR="6814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2756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43025" y="6367848"/>
            <a:ext cx="1068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aseline="30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≥3.39 mg/</a:t>
            </a:r>
            <a:r>
              <a:rPr lang="en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mmol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(30 mg/g); </a:t>
            </a:r>
            <a:r>
              <a:rPr lang="en-CA" baseline="30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3.39 - 33.9 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mg/</a:t>
            </a:r>
            <a:r>
              <a:rPr lang="en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mmol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(30-300 mg/g); </a:t>
            </a:r>
            <a:r>
              <a:rPr lang="en-CA" baseline="30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33.9 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mg/</a:t>
            </a:r>
            <a:r>
              <a:rPr lang="en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mmol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(300 mg/g)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9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Effect on </a:t>
            </a:r>
            <a:r>
              <a:rPr lang="en-CA" dirty="0" err="1" smtClean="0"/>
              <a:t>eGFR</a:t>
            </a:r>
            <a:r>
              <a:rPr lang="en-CA" dirty="0" smtClean="0"/>
              <a:t> &amp; Urine Alb/Creatinine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75" y="1327353"/>
            <a:ext cx="11631523" cy="4522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8761" y="4542504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18% lower ACR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355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Renal Composite Outcome</a:t>
            </a:r>
            <a:br>
              <a:rPr lang="en-CA" dirty="0" smtClean="0"/>
            </a:br>
            <a:r>
              <a:rPr lang="en-US" sz="2400" dirty="0" smtClean="0">
                <a:solidFill>
                  <a:schemeClr val="tx1"/>
                </a:solidFill>
              </a:rPr>
              <a:t>New </a:t>
            </a:r>
            <a:r>
              <a:rPr lang="en-US" sz="2400" dirty="0" err="1" smtClean="0">
                <a:solidFill>
                  <a:schemeClr val="tx1"/>
                </a:solidFill>
              </a:rPr>
              <a:t>Macroalbuminuria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30</a:t>
            </a:r>
            <a:r>
              <a:rPr lang="en-US" sz="2400" dirty="0">
                <a:solidFill>
                  <a:schemeClr val="tx1"/>
                </a:solidFill>
              </a:rPr>
              <a:t>% fall in </a:t>
            </a:r>
            <a:r>
              <a:rPr lang="en-US" sz="2400" dirty="0" err="1">
                <a:solidFill>
                  <a:schemeClr val="tx1"/>
                </a:solidFill>
              </a:rPr>
              <a:t>eGFR</a:t>
            </a:r>
            <a:r>
              <a:rPr lang="en-US" sz="2400" dirty="0">
                <a:solidFill>
                  <a:schemeClr val="tx1"/>
                </a:solidFill>
              </a:rPr>
              <a:t>, or </a:t>
            </a:r>
            <a:r>
              <a:rPr lang="en-US" sz="2400" dirty="0" smtClean="0">
                <a:solidFill>
                  <a:schemeClr val="tx1"/>
                </a:solidFill>
              </a:rPr>
              <a:t>Renal Replacement Rx</a:t>
            </a:r>
            <a:endParaRPr lang="en-CA" sz="2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400" y="1227028"/>
            <a:ext cx="9269888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294639"/>
              </p:ext>
            </p:extLst>
          </p:nvPr>
        </p:nvGraphicFramePr>
        <p:xfrm>
          <a:off x="452583" y="1227947"/>
          <a:ext cx="11431441" cy="524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4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0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3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1188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ELIXA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LEADER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SUSTAIN 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EXSCEL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HARMONY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6068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9340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3297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14752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9463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Drug Tested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 err="1" smtClean="0">
                          <a:solidFill>
                            <a:schemeClr val="tx1"/>
                          </a:solidFill>
                        </a:rPr>
                        <a:t>Lixi</a:t>
                      </a:r>
                      <a:r>
                        <a:rPr lang="en-US" sz="2200" i="0" baseline="0" dirty="0" err="1" smtClean="0">
                          <a:solidFill>
                            <a:schemeClr val="tx1"/>
                          </a:solidFill>
                        </a:rPr>
                        <a:t>senatide</a:t>
                      </a:r>
                      <a:r>
                        <a:rPr lang="en-US" sz="2200" i="0" baseline="0" dirty="0" smtClean="0">
                          <a:solidFill>
                            <a:schemeClr val="tx1"/>
                          </a:solidFill>
                        </a:rPr>
                        <a:t>/d</a:t>
                      </a:r>
                      <a:endParaRPr lang="en-US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Liraglutide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Semaglutide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wk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Exenatide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wk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Albiglutide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wk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B8145E"/>
                          </a:solidFill>
                        </a:rPr>
                        <a:t>Prior CVD</a:t>
                      </a:r>
                      <a:endParaRPr lang="en-US" sz="2400" b="1" dirty="0">
                        <a:solidFill>
                          <a:srgbClr val="B814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100%</a:t>
                      </a:r>
                      <a:endParaRPr lang="en-US" sz="2400" i="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Mean Age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60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64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54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62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64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rgbClr val="B8145E"/>
                          </a:solidFill>
                        </a:rPr>
                        <a:t>Women</a:t>
                      </a:r>
                      <a:endParaRPr lang="en-US" sz="2400" b="1" dirty="0">
                        <a:solidFill>
                          <a:srgbClr val="B814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464319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B8145E"/>
                          </a:solidFill>
                        </a:rPr>
                        <a:t>Median F/U</a:t>
                      </a:r>
                      <a:endParaRPr lang="en-US" sz="2400" b="1" dirty="0">
                        <a:solidFill>
                          <a:srgbClr val="B814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2.1 y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3.8 y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2.1 y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3.2 y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1.6 y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657143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i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Background: Previous GLP-1 RA Trials</a:t>
            </a:r>
          </a:p>
        </p:txBody>
      </p:sp>
    </p:spTree>
    <p:extLst>
      <p:ext uri="{BB962C8B-B14F-4D97-AF65-F5344CB8AC3E}">
        <p14:creationId xmlns:p14="http://schemas.microsoft.com/office/powerpoint/2010/main" val="3400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Development of New </a:t>
            </a:r>
            <a:r>
              <a:rPr lang="en-CA" dirty="0" err="1" smtClean="0"/>
              <a:t>Macroalbuminuria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400" dirty="0" smtClean="0">
                <a:solidFill>
                  <a:schemeClr val="tx1"/>
                </a:solidFill>
              </a:rPr>
              <a:t>New Urine </a:t>
            </a:r>
            <a:r>
              <a:rPr lang="en-CA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Albumin/Creatinine </a:t>
            </a:r>
            <a:r>
              <a:rPr lang="en-CA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33.9 mg/</a:t>
            </a:r>
            <a:r>
              <a:rPr lang="en-CA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mmol</a:t>
            </a:r>
            <a:r>
              <a:rPr lang="en-CA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(300 </a:t>
            </a:r>
            <a:r>
              <a:rPr lang="en-CA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mg/g)</a:t>
            </a:r>
            <a:endParaRPr lang="en-CA" sz="2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200" y="1207362"/>
            <a:ext cx="9292776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2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Renal Replacement Therapy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400" y="1231772"/>
            <a:ext cx="9096368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4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Sustained </a:t>
            </a:r>
            <a:r>
              <a:rPr lang="en-CA" dirty="0" err="1" smtClean="0"/>
              <a:t>eGFR</a:t>
            </a:r>
            <a:r>
              <a:rPr lang="en-CA" dirty="0" smtClean="0"/>
              <a:t> Decline ≥ 30%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400" y="1246694"/>
            <a:ext cx="9323294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506" t="35542" r="-526" b="20972"/>
          <a:stretch/>
        </p:blipFill>
        <p:spPr>
          <a:xfrm>
            <a:off x="176981" y="1333500"/>
            <a:ext cx="5218579" cy="1904846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 bwMode="auto">
          <a:xfrm>
            <a:off x="1754659" y="76200"/>
            <a:ext cx="102718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 sz="4700" b="1" kern="1200">
                <a:solidFill>
                  <a:srgbClr val="B8145E"/>
                </a:solidFill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Sustained </a:t>
            </a:r>
            <a:r>
              <a:rPr lang="en-US" dirty="0" err="1" smtClean="0"/>
              <a:t>eGFR</a:t>
            </a:r>
            <a:r>
              <a:rPr lang="en-US" dirty="0" smtClean="0"/>
              <a:t> Decline </a:t>
            </a:r>
            <a:r>
              <a:rPr lang="en-CA" dirty="0"/>
              <a:t>≥ </a:t>
            </a:r>
            <a:r>
              <a:rPr lang="en-CA" dirty="0" smtClean="0"/>
              <a:t>30, 40 &amp; 50</a:t>
            </a:r>
            <a:r>
              <a:rPr lang="en-CA" dirty="0"/>
              <a:t>% </a:t>
            </a:r>
            <a:endParaRPr lang="en-CA" sz="24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900224"/>
              </p:ext>
            </p:extLst>
          </p:nvPr>
        </p:nvGraphicFramePr>
        <p:xfrm>
          <a:off x="5761789" y="3359197"/>
          <a:ext cx="5961128" cy="242812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94185">
                  <a:extLst>
                    <a:ext uri="{9D8B030D-6E8A-4147-A177-3AD203B41FA5}">
                      <a16:colId xmlns:a16="http://schemas.microsoft.com/office/drawing/2014/main" val="1810644286"/>
                    </a:ext>
                  </a:extLst>
                </a:gridCol>
                <a:gridCol w="2814756">
                  <a:extLst>
                    <a:ext uri="{9D8B030D-6E8A-4147-A177-3AD203B41FA5}">
                      <a16:colId xmlns:a16="http://schemas.microsoft.com/office/drawing/2014/main" val="3427612410"/>
                    </a:ext>
                  </a:extLst>
                </a:gridCol>
                <a:gridCol w="1052187">
                  <a:extLst>
                    <a:ext uri="{9D8B030D-6E8A-4147-A177-3AD203B41FA5}">
                      <a16:colId xmlns:a16="http://schemas.microsoft.com/office/drawing/2014/main" val="1607298792"/>
                    </a:ext>
                  </a:extLst>
                </a:gridCol>
              </a:tblGrid>
              <a:tr h="800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Sustained </a:t>
                      </a:r>
                      <a:r>
                        <a:rPr lang="en-CA" sz="24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eGFR</a:t>
                      </a:r>
                      <a:r>
                        <a:rPr lang="en-CA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decline ≥ </a:t>
                      </a:r>
                      <a:r>
                        <a:rPr lang="en-CA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40%</a:t>
                      </a:r>
                      <a:endParaRPr lang="en-CA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effectLst/>
                        </a:rPr>
                        <a:t>HR 0.70 </a:t>
                      </a:r>
                      <a:r>
                        <a:rPr lang="en-CA" sz="2400" dirty="0">
                          <a:effectLst/>
                        </a:rPr>
                        <a:t>(0.57, 0.85)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0.0004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6741745"/>
                  </a:ext>
                </a:extLst>
              </a:tr>
              <a:tr h="8445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3049701"/>
                  </a:ext>
                </a:extLst>
              </a:tr>
              <a:tr h="480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Sustained </a:t>
                      </a:r>
                      <a:r>
                        <a:rPr lang="en-CA" sz="24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eGFR</a:t>
                      </a:r>
                      <a:r>
                        <a:rPr lang="en-CA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decline ≥ </a:t>
                      </a:r>
                      <a:r>
                        <a:rPr lang="en-CA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50%</a:t>
                      </a:r>
                      <a:endParaRPr lang="en-CA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effectLst/>
                        </a:rPr>
                        <a:t>HR 0.56 </a:t>
                      </a:r>
                      <a:r>
                        <a:rPr lang="en-CA" sz="2400" dirty="0">
                          <a:effectLst/>
                        </a:rPr>
                        <a:t>(0.41, 0.76)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0.0002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2248974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1454" t="10991" r="58423" b="81608"/>
          <a:stretch/>
        </p:blipFill>
        <p:spPr>
          <a:xfrm>
            <a:off x="855409" y="1755208"/>
            <a:ext cx="1435509" cy="5258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90918" y="1755208"/>
            <a:ext cx="383456" cy="44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823476" y="1385876"/>
            <a:ext cx="15039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≥ 30% Decline</a:t>
            </a:r>
            <a:endParaRPr lang="en-CA" dirty="0"/>
          </a:p>
        </p:txBody>
      </p:sp>
      <p:grpSp>
        <p:nvGrpSpPr>
          <p:cNvPr id="17" name="Group 16"/>
          <p:cNvGrpSpPr/>
          <p:nvPr/>
        </p:nvGrpSpPr>
        <p:grpSpPr>
          <a:xfrm>
            <a:off x="176981" y="3477240"/>
            <a:ext cx="5165366" cy="1372829"/>
            <a:chOff x="176981" y="3477240"/>
            <a:chExt cx="5165366" cy="13728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4505" t="47475" b="21034"/>
            <a:stretch/>
          </p:blipFill>
          <p:spPr>
            <a:xfrm>
              <a:off x="176981" y="3477240"/>
              <a:ext cx="5165366" cy="137282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21194" y="3494361"/>
              <a:ext cx="16626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≥ 40% Decline   </a:t>
              </a:r>
              <a:endParaRPr lang="en-CA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6981" y="5088963"/>
            <a:ext cx="5020704" cy="1372828"/>
            <a:chOff x="176981" y="5088963"/>
            <a:chExt cx="5020704" cy="13728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4401" t="46936" r="1872" b="21266"/>
            <a:stretch/>
          </p:blipFill>
          <p:spPr>
            <a:xfrm>
              <a:off x="176981" y="5088963"/>
              <a:ext cx="5020704" cy="137282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6450" y="5131433"/>
              <a:ext cx="16626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≥ 50% Decline   </a:t>
              </a:r>
              <a:endParaRPr lang="en-CA" dirty="0"/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3982"/>
              </p:ext>
            </p:extLst>
          </p:nvPr>
        </p:nvGraphicFramePr>
        <p:xfrm>
          <a:off x="5761789" y="1755208"/>
          <a:ext cx="5961128" cy="78270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74521">
                  <a:extLst>
                    <a:ext uri="{9D8B030D-6E8A-4147-A177-3AD203B41FA5}">
                      <a16:colId xmlns:a16="http://schemas.microsoft.com/office/drawing/2014/main" val="936904211"/>
                    </a:ext>
                  </a:extLst>
                </a:gridCol>
                <a:gridCol w="2834420">
                  <a:extLst>
                    <a:ext uri="{9D8B030D-6E8A-4147-A177-3AD203B41FA5}">
                      <a16:colId xmlns:a16="http://schemas.microsoft.com/office/drawing/2014/main" val="281048399"/>
                    </a:ext>
                  </a:extLst>
                </a:gridCol>
                <a:gridCol w="1052187">
                  <a:extLst>
                    <a:ext uri="{9D8B030D-6E8A-4147-A177-3AD203B41FA5}">
                      <a16:colId xmlns:a16="http://schemas.microsoft.com/office/drawing/2014/main" val="2845072538"/>
                    </a:ext>
                  </a:extLst>
                </a:gridCol>
              </a:tblGrid>
              <a:tr h="7225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Sustained</a:t>
                      </a:r>
                      <a:r>
                        <a:rPr lang="en-CA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CA" sz="24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eGFR</a:t>
                      </a:r>
                      <a:r>
                        <a:rPr lang="en-CA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decline ≥ 30%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HR 0.89 (0.78, 1.01)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0.066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584780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490940" y="6396335"/>
            <a:ext cx="2701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Sensitivity Analyses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144206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8458" y="76200"/>
            <a:ext cx="10532591" cy="1143000"/>
          </a:xfrm>
        </p:spPr>
        <p:txBody>
          <a:bodyPr/>
          <a:lstStyle/>
          <a:p>
            <a:r>
              <a:rPr lang="en-CA" dirty="0" err="1" smtClean="0"/>
              <a:t>Dulaglutide</a:t>
            </a:r>
            <a:r>
              <a:rPr lang="en-CA" dirty="0" smtClean="0"/>
              <a:t> &amp; Renal Outcome: Subgroups</a:t>
            </a:r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323065"/>
              </p:ext>
            </p:extLst>
          </p:nvPr>
        </p:nvGraphicFramePr>
        <p:xfrm>
          <a:off x="2351457" y="1651524"/>
          <a:ext cx="7211643" cy="3569228"/>
        </p:xfrm>
        <a:graphic>
          <a:graphicData uri="http://schemas.openxmlformats.org/drawingml/2006/table">
            <a:tbl>
              <a:tblPr firstRow="1" firstCol="1" bandRow="1"/>
              <a:tblGrid>
                <a:gridCol w="2951576">
                  <a:extLst>
                    <a:ext uri="{9D8B030D-6E8A-4147-A177-3AD203B41FA5}">
                      <a16:colId xmlns:a16="http://schemas.microsoft.com/office/drawing/2014/main" val="3279974440"/>
                    </a:ext>
                  </a:extLst>
                </a:gridCol>
                <a:gridCol w="3067248">
                  <a:extLst>
                    <a:ext uri="{9D8B030D-6E8A-4147-A177-3AD203B41FA5}">
                      <a16:colId xmlns:a16="http://schemas.microsoft.com/office/drawing/2014/main" val="4059396114"/>
                    </a:ext>
                  </a:extLst>
                </a:gridCol>
                <a:gridCol w="1192819">
                  <a:extLst>
                    <a:ext uri="{9D8B030D-6E8A-4147-A177-3AD203B41FA5}">
                      <a16:colId xmlns:a16="http://schemas.microsoft.com/office/drawing/2014/main" val="3184096124"/>
                    </a:ext>
                  </a:extLst>
                </a:gridCol>
              </a:tblGrid>
              <a:tr h="22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Subgroup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 (95%CI)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</a:t>
                      </a:r>
                      <a:r>
                        <a:rPr lang="en-CA" sz="2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073585"/>
                  </a:ext>
                </a:extLst>
              </a:tr>
              <a:tr h="567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 Effect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0.85 (</a:t>
                      </a: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0.77, </a:t>
                      </a: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745185"/>
                  </a:ext>
                </a:extLst>
              </a:tr>
              <a:tr h="208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eGFR &lt; 60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0.88 (0.73, 1.05)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86155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eGFR </a:t>
                      </a:r>
                      <a:r>
                        <a:rPr lang="en-CA" sz="22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CA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0.83 (</a:t>
                      </a:r>
                      <a:r>
                        <a:rPr lang="en-CA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0.75, </a:t>
                      </a:r>
                      <a:r>
                        <a:rPr lang="en-CA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985600"/>
                  </a:ext>
                </a:extLst>
              </a:tr>
              <a:tr h="208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</a:t>
                      </a:r>
                      <a:r>
                        <a:rPr lang="en-CA" sz="2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Albuminuria</a:t>
                      </a:r>
                      <a:r>
                        <a:rPr lang="en-CA" sz="2400" baseline="300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C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0.87 (0.75, 1.01)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05714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Albuminuria</a:t>
                      </a:r>
                      <a:endParaRPr lang="en-C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0.84 (0.74, 0.95)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835897"/>
                  </a:ext>
                </a:extLst>
              </a:tr>
              <a:tr h="208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ACEi/ARB use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 (0.77, 1.22)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828897"/>
                  </a:ext>
                </a:extLst>
              </a:tr>
              <a:tr h="208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ACEi</a:t>
                      </a:r>
                      <a:r>
                        <a:rPr lang="en-CA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/ARB use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0.83 (0.75, 0.92)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7297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351457" y="5220752"/>
            <a:ext cx="3295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aseline="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≥3.39 mg/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mmol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(30 mg/g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6873" y="76200"/>
            <a:ext cx="10621056" cy="1143000"/>
          </a:xfrm>
        </p:spPr>
        <p:txBody>
          <a:bodyPr/>
          <a:lstStyle/>
          <a:p>
            <a:r>
              <a:rPr lang="en-CA" dirty="0" smtClean="0"/>
              <a:t>Summary: </a:t>
            </a:r>
            <a:r>
              <a:rPr lang="en-CA" dirty="0" err="1" smtClean="0"/>
              <a:t>Dulaglutide</a:t>
            </a:r>
            <a:r>
              <a:rPr lang="en-CA" dirty="0" smtClean="0"/>
              <a:t> &amp; Renal Outcomes</a:t>
            </a:r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515593"/>
              </p:ext>
            </p:extLst>
          </p:nvPr>
        </p:nvGraphicFramePr>
        <p:xfrm>
          <a:off x="400833" y="1219206"/>
          <a:ext cx="11611627" cy="542215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774517">
                  <a:extLst>
                    <a:ext uri="{9D8B030D-6E8A-4147-A177-3AD203B41FA5}">
                      <a16:colId xmlns:a16="http://schemas.microsoft.com/office/drawing/2014/main" val="3900052209"/>
                    </a:ext>
                  </a:extLst>
                </a:gridCol>
                <a:gridCol w="1909807">
                  <a:extLst>
                    <a:ext uri="{9D8B030D-6E8A-4147-A177-3AD203B41FA5}">
                      <a16:colId xmlns:a16="http://schemas.microsoft.com/office/drawing/2014/main" val="2622602288"/>
                    </a:ext>
                  </a:extLst>
                </a:gridCol>
                <a:gridCol w="1566042">
                  <a:extLst>
                    <a:ext uri="{9D8B030D-6E8A-4147-A177-3AD203B41FA5}">
                      <a16:colId xmlns:a16="http://schemas.microsoft.com/office/drawing/2014/main" val="1534086478"/>
                    </a:ext>
                  </a:extLst>
                </a:gridCol>
                <a:gridCol w="2208867">
                  <a:extLst>
                    <a:ext uri="{9D8B030D-6E8A-4147-A177-3AD203B41FA5}">
                      <a16:colId xmlns:a16="http://schemas.microsoft.com/office/drawing/2014/main" val="2377593319"/>
                    </a:ext>
                  </a:extLst>
                </a:gridCol>
                <a:gridCol w="1152394">
                  <a:extLst>
                    <a:ext uri="{9D8B030D-6E8A-4147-A177-3AD203B41FA5}">
                      <a16:colId xmlns:a16="http://schemas.microsoft.com/office/drawing/2014/main" val="4270705471"/>
                    </a:ext>
                  </a:extLst>
                </a:gridCol>
              </a:tblGrid>
              <a:tr h="768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 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1" dirty="0" err="1">
                          <a:effectLst/>
                        </a:rPr>
                        <a:t>Dulaglutide</a:t>
                      </a:r>
                      <a:endParaRPr lang="en-CA" sz="2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(</a:t>
                      </a:r>
                      <a:r>
                        <a:rPr lang="en-CA" sz="2400" b="1" dirty="0" smtClean="0">
                          <a:effectLst/>
                        </a:rPr>
                        <a:t>N/100 </a:t>
                      </a:r>
                      <a:r>
                        <a:rPr lang="en-CA" sz="2400" b="1" dirty="0" err="1" smtClean="0">
                          <a:effectLst/>
                        </a:rPr>
                        <a:t>py</a:t>
                      </a:r>
                      <a:r>
                        <a:rPr lang="en-CA" sz="2400" b="1" dirty="0" smtClean="0">
                          <a:effectLst/>
                        </a:rPr>
                        <a:t>)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Placebo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(</a:t>
                      </a:r>
                      <a:r>
                        <a:rPr lang="en-CA" sz="2400" b="1" dirty="0" smtClean="0">
                          <a:effectLst/>
                        </a:rPr>
                        <a:t>N/100 </a:t>
                      </a:r>
                      <a:r>
                        <a:rPr lang="en-CA" sz="2400" b="1" dirty="0" err="1" smtClean="0">
                          <a:effectLst/>
                        </a:rPr>
                        <a:t>py</a:t>
                      </a:r>
                      <a:r>
                        <a:rPr lang="en-CA" sz="2400" b="1" dirty="0" smtClean="0">
                          <a:effectLst/>
                        </a:rPr>
                        <a:t>)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HR (95%CI)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P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163690"/>
                  </a:ext>
                </a:extLst>
              </a:tr>
              <a:tr h="368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300" b="1" dirty="0">
                          <a:effectLst/>
                        </a:rPr>
                        <a:t>Renal </a:t>
                      </a:r>
                      <a:r>
                        <a:rPr lang="en-CA" sz="2300" b="1" dirty="0" smtClean="0">
                          <a:effectLst/>
                        </a:rPr>
                        <a:t>Composite Outcome</a:t>
                      </a:r>
                      <a:endParaRPr lang="en-CA" sz="23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3.47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4.07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0.85 (0.77, 0.93)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0.0004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67390489"/>
                  </a:ext>
                </a:extLst>
              </a:tr>
              <a:tr h="368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300" b="1" dirty="0">
                          <a:effectLst/>
                        </a:rPr>
                        <a:t>Components of Composite</a:t>
                      </a:r>
                      <a:endParaRPr lang="en-CA" sz="23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 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>
                          <a:effectLst/>
                        </a:rPr>
                        <a:t> </a:t>
                      </a:r>
                      <a:endParaRPr lang="en-CA" sz="2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>
                          <a:effectLst/>
                        </a:rPr>
                        <a:t> </a:t>
                      </a:r>
                      <a:endParaRPr lang="en-CA" sz="2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>
                          <a:effectLst/>
                        </a:rPr>
                        <a:t> </a:t>
                      </a:r>
                      <a:endParaRPr lang="en-CA" sz="2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7187571"/>
                  </a:ext>
                </a:extLst>
              </a:tr>
              <a:tr h="368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300" b="1" dirty="0">
                          <a:effectLst/>
                        </a:rPr>
                        <a:t>  First </a:t>
                      </a:r>
                      <a:r>
                        <a:rPr lang="en-CA" sz="2300" b="1" dirty="0" err="1">
                          <a:effectLst/>
                        </a:rPr>
                        <a:t>Macroalbuminuria</a:t>
                      </a:r>
                      <a:r>
                        <a:rPr lang="en-CA" sz="2300" b="1" baseline="30000" dirty="0" err="1">
                          <a:effectLst/>
                        </a:rPr>
                        <a:t>a</a:t>
                      </a:r>
                      <a:r>
                        <a:rPr lang="en-CA" sz="2300" b="1" dirty="0">
                          <a:effectLst/>
                        </a:rPr>
                        <a:t> </a:t>
                      </a:r>
                      <a:endParaRPr lang="en-CA" sz="23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>
                          <a:effectLst/>
                        </a:rPr>
                        <a:t>1.76</a:t>
                      </a:r>
                      <a:endParaRPr lang="en-CA" sz="2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>
                          <a:effectLst/>
                        </a:rPr>
                        <a:t>2.29</a:t>
                      </a:r>
                      <a:endParaRPr lang="en-CA" sz="2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>
                          <a:effectLst/>
                        </a:rPr>
                        <a:t>0.77 (0.68, 0.87)</a:t>
                      </a:r>
                      <a:endParaRPr lang="en-CA" sz="2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>
                          <a:effectLst/>
                        </a:rPr>
                        <a:t>&lt;0.0001</a:t>
                      </a:r>
                      <a:endParaRPr lang="en-CA" sz="2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981130"/>
                  </a:ext>
                </a:extLst>
              </a:tr>
              <a:tr h="368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300" b="1" dirty="0">
                          <a:effectLst/>
                        </a:rPr>
                        <a:t>  Sustained Decline in </a:t>
                      </a:r>
                      <a:r>
                        <a:rPr lang="en-CA" sz="2300" b="1" dirty="0" err="1">
                          <a:effectLst/>
                        </a:rPr>
                        <a:t>eGFR</a:t>
                      </a:r>
                      <a:r>
                        <a:rPr lang="en-CA" sz="2300" b="1" dirty="0">
                          <a:effectLst/>
                        </a:rPr>
                        <a:t> of ≥ 30%</a:t>
                      </a:r>
                      <a:endParaRPr lang="en-CA" sz="23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1.79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>
                          <a:effectLst/>
                        </a:rPr>
                        <a:t>2.00</a:t>
                      </a:r>
                      <a:endParaRPr lang="en-CA" sz="2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0.89 (0.78, 1.01)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>
                          <a:effectLst/>
                        </a:rPr>
                        <a:t>0.066</a:t>
                      </a:r>
                      <a:endParaRPr lang="en-CA" sz="2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6166197"/>
                  </a:ext>
                </a:extLst>
              </a:tr>
              <a:tr h="433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300" b="1" dirty="0">
                          <a:effectLst/>
                        </a:rPr>
                        <a:t>  Chronic Renal Replacement </a:t>
                      </a:r>
                      <a:endParaRPr lang="en-CA" sz="23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0.06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0.08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0.75 (0.39, 1.44)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0.39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036163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300" b="1" dirty="0">
                          <a:effectLst/>
                        </a:rPr>
                        <a:t>Serious Renal Adverse </a:t>
                      </a:r>
                      <a:r>
                        <a:rPr lang="en-CA" sz="2300" b="1" dirty="0" err="1" smtClean="0">
                          <a:effectLst/>
                        </a:rPr>
                        <a:t>Event</a:t>
                      </a:r>
                      <a:r>
                        <a:rPr lang="en-CA" sz="2300" b="1" baseline="30000" dirty="0" err="1" smtClean="0">
                          <a:effectLst/>
                        </a:rPr>
                        <a:t>b</a:t>
                      </a:r>
                      <a:endParaRPr lang="en-CA" sz="23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0.32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0.36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0.90 (0.67, 1.20)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0.46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377104"/>
                  </a:ext>
                </a:extLst>
              </a:tr>
              <a:tr h="368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23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604517"/>
                  </a:ext>
                </a:extLst>
              </a:tr>
              <a:tr h="381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3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347132"/>
                  </a:ext>
                </a:extLst>
              </a:tr>
              <a:tr h="381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3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943329"/>
                  </a:ext>
                </a:extLst>
              </a:tr>
              <a:tr h="381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3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639663"/>
                  </a:ext>
                </a:extLst>
              </a:tr>
              <a:tr h="381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3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77242"/>
                  </a:ext>
                </a:extLst>
              </a:tr>
              <a:tr h="43202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aseline="30000" dirty="0" err="1" smtClean="0">
                          <a:effectLst/>
                        </a:rPr>
                        <a:t>a</a:t>
                      </a:r>
                      <a:r>
                        <a:rPr lang="en-CA" sz="2000" baseline="0" dirty="0" err="1" smtClean="0">
                          <a:effectLst/>
                        </a:rPr>
                        <a:t>ACR</a:t>
                      </a:r>
                      <a:r>
                        <a:rPr lang="en-CA" sz="2000" baseline="0" dirty="0" smtClean="0">
                          <a:effectLst/>
                        </a:rPr>
                        <a:t> </a:t>
                      </a:r>
                      <a:r>
                        <a:rPr lang="en-CA" sz="2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33.9 mg/</a:t>
                      </a:r>
                      <a:r>
                        <a:rPr lang="en-CA" sz="20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mmol</a:t>
                      </a:r>
                      <a:r>
                        <a:rPr lang="en-CA" sz="2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(300 mg/g);</a:t>
                      </a:r>
                      <a:r>
                        <a:rPr lang="en-CA" sz="2000" baseline="0" dirty="0" smtClean="0">
                          <a:effectLst/>
                        </a:rPr>
                        <a:t> </a:t>
                      </a:r>
                      <a:r>
                        <a:rPr lang="en-CA" sz="2000" baseline="30000" dirty="0" err="1" smtClean="0">
                          <a:effectLst/>
                        </a:rPr>
                        <a:t>b</a:t>
                      </a:r>
                      <a:r>
                        <a:rPr lang="en-CA" sz="2000" dirty="0" err="1" smtClean="0">
                          <a:effectLst/>
                        </a:rPr>
                        <a:t>any</a:t>
                      </a:r>
                      <a:r>
                        <a:rPr lang="en-CA" sz="2000" dirty="0" smtClean="0">
                          <a:effectLst/>
                        </a:rPr>
                        <a:t> reported AE</a:t>
                      </a:r>
                      <a:r>
                        <a:rPr lang="en-CA" sz="2000" baseline="0" dirty="0" smtClean="0">
                          <a:effectLst/>
                        </a:rPr>
                        <a:t> </a:t>
                      </a:r>
                      <a:r>
                        <a:rPr lang="en-CA" sz="2000" dirty="0" smtClean="0">
                          <a:effectLst/>
                        </a:rPr>
                        <a:t>linked to acute renal failure 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814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30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6873" y="76200"/>
            <a:ext cx="10621056" cy="1143000"/>
          </a:xfrm>
        </p:spPr>
        <p:txBody>
          <a:bodyPr/>
          <a:lstStyle/>
          <a:p>
            <a:r>
              <a:rPr lang="en-CA" dirty="0" smtClean="0"/>
              <a:t>Summary: </a:t>
            </a:r>
            <a:r>
              <a:rPr lang="en-CA" dirty="0" err="1" smtClean="0"/>
              <a:t>Dulaglutide</a:t>
            </a:r>
            <a:r>
              <a:rPr lang="en-CA" dirty="0" smtClean="0"/>
              <a:t> &amp; Renal Outcomes</a:t>
            </a:r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984034"/>
              </p:ext>
            </p:extLst>
          </p:nvPr>
        </p:nvGraphicFramePr>
        <p:xfrm>
          <a:off x="400833" y="1219206"/>
          <a:ext cx="11611627" cy="542215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774517">
                  <a:extLst>
                    <a:ext uri="{9D8B030D-6E8A-4147-A177-3AD203B41FA5}">
                      <a16:colId xmlns:a16="http://schemas.microsoft.com/office/drawing/2014/main" val="3900052209"/>
                    </a:ext>
                  </a:extLst>
                </a:gridCol>
                <a:gridCol w="1909807">
                  <a:extLst>
                    <a:ext uri="{9D8B030D-6E8A-4147-A177-3AD203B41FA5}">
                      <a16:colId xmlns:a16="http://schemas.microsoft.com/office/drawing/2014/main" val="2622602288"/>
                    </a:ext>
                  </a:extLst>
                </a:gridCol>
                <a:gridCol w="1566042">
                  <a:extLst>
                    <a:ext uri="{9D8B030D-6E8A-4147-A177-3AD203B41FA5}">
                      <a16:colId xmlns:a16="http://schemas.microsoft.com/office/drawing/2014/main" val="1534086478"/>
                    </a:ext>
                  </a:extLst>
                </a:gridCol>
                <a:gridCol w="2208867">
                  <a:extLst>
                    <a:ext uri="{9D8B030D-6E8A-4147-A177-3AD203B41FA5}">
                      <a16:colId xmlns:a16="http://schemas.microsoft.com/office/drawing/2014/main" val="2377593319"/>
                    </a:ext>
                  </a:extLst>
                </a:gridCol>
                <a:gridCol w="1152394">
                  <a:extLst>
                    <a:ext uri="{9D8B030D-6E8A-4147-A177-3AD203B41FA5}">
                      <a16:colId xmlns:a16="http://schemas.microsoft.com/office/drawing/2014/main" val="4270705471"/>
                    </a:ext>
                  </a:extLst>
                </a:gridCol>
              </a:tblGrid>
              <a:tr h="768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 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1" dirty="0" err="1">
                          <a:effectLst/>
                        </a:rPr>
                        <a:t>Dulaglutide</a:t>
                      </a:r>
                      <a:endParaRPr lang="en-CA" sz="2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(</a:t>
                      </a:r>
                      <a:r>
                        <a:rPr lang="en-CA" sz="2400" b="1" dirty="0" smtClean="0">
                          <a:effectLst/>
                        </a:rPr>
                        <a:t>N/100 </a:t>
                      </a:r>
                      <a:r>
                        <a:rPr lang="en-CA" sz="2400" b="1" dirty="0" err="1" smtClean="0">
                          <a:effectLst/>
                        </a:rPr>
                        <a:t>py</a:t>
                      </a:r>
                      <a:r>
                        <a:rPr lang="en-CA" sz="2400" b="1" dirty="0" smtClean="0">
                          <a:effectLst/>
                        </a:rPr>
                        <a:t>)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Placebo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(</a:t>
                      </a:r>
                      <a:r>
                        <a:rPr lang="en-CA" sz="2400" b="1" dirty="0" smtClean="0">
                          <a:effectLst/>
                        </a:rPr>
                        <a:t>N/100 </a:t>
                      </a:r>
                      <a:r>
                        <a:rPr lang="en-CA" sz="2400" b="1" dirty="0" err="1" smtClean="0">
                          <a:effectLst/>
                        </a:rPr>
                        <a:t>py</a:t>
                      </a:r>
                      <a:r>
                        <a:rPr lang="en-CA" sz="2400" b="1" dirty="0" smtClean="0">
                          <a:effectLst/>
                        </a:rPr>
                        <a:t>)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HR (95%CI)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P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163690"/>
                  </a:ext>
                </a:extLst>
              </a:tr>
              <a:tr h="368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300" b="1" dirty="0">
                          <a:effectLst/>
                        </a:rPr>
                        <a:t>Renal </a:t>
                      </a:r>
                      <a:r>
                        <a:rPr lang="en-CA" sz="2300" b="1" dirty="0" smtClean="0">
                          <a:effectLst/>
                        </a:rPr>
                        <a:t>Composite Outcome</a:t>
                      </a:r>
                      <a:endParaRPr lang="en-CA" sz="23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3.47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4.07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0.85 (0.77, 0.93)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0.0004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67390489"/>
                  </a:ext>
                </a:extLst>
              </a:tr>
              <a:tr h="368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300" b="1" dirty="0">
                          <a:effectLst/>
                        </a:rPr>
                        <a:t>Components of Composite</a:t>
                      </a:r>
                      <a:endParaRPr lang="en-CA" sz="23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 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>
                          <a:effectLst/>
                        </a:rPr>
                        <a:t> </a:t>
                      </a:r>
                      <a:endParaRPr lang="en-CA" sz="2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>
                          <a:effectLst/>
                        </a:rPr>
                        <a:t> </a:t>
                      </a:r>
                      <a:endParaRPr lang="en-CA" sz="2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>
                          <a:effectLst/>
                        </a:rPr>
                        <a:t> </a:t>
                      </a:r>
                      <a:endParaRPr lang="en-CA" sz="2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7187571"/>
                  </a:ext>
                </a:extLst>
              </a:tr>
              <a:tr h="368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300" b="1" dirty="0">
                          <a:effectLst/>
                        </a:rPr>
                        <a:t>  First </a:t>
                      </a:r>
                      <a:r>
                        <a:rPr lang="en-CA" sz="2300" b="1" dirty="0" err="1">
                          <a:effectLst/>
                        </a:rPr>
                        <a:t>Macroalbuminuria</a:t>
                      </a:r>
                      <a:r>
                        <a:rPr lang="en-CA" sz="2300" b="1" baseline="30000" dirty="0" err="1">
                          <a:effectLst/>
                        </a:rPr>
                        <a:t>a</a:t>
                      </a:r>
                      <a:r>
                        <a:rPr lang="en-CA" sz="2300" b="1" dirty="0">
                          <a:effectLst/>
                        </a:rPr>
                        <a:t> </a:t>
                      </a:r>
                      <a:endParaRPr lang="en-CA" sz="23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>
                          <a:effectLst/>
                        </a:rPr>
                        <a:t>1.76</a:t>
                      </a:r>
                      <a:endParaRPr lang="en-CA" sz="2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>
                          <a:effectLst/>
                        </a:rPr>
                        <a:t>2.29</a:t>
                      </a:r>
                      <a:endParaRPr lang="en-CA" sz="2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>
                          <a:effectLst/>
                        </a:rPr>
                        <a:t>0.77 (0.68, 0.87)</a:t>
                      </a:r>
                      <a:endParaRPr lang="en-CA" sz="2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>
                          <a:effectLst/>
                        </a:rPr>
                        <a:t>&lt;0.0001</a:t>
                      </a:r>
                      <a:endParaRPr lang="en-CA" sz="2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981130"/>
                  </a:ext>
                </a:extLst>
              </a:tr>
              <a:tr h="368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300" b="1" dirty="0">
                          <a:effectLst/>
                        </a:rPr>
                        <a:t>  Sustained Decline in </a:t>
                      </a:r>
                      <a:r>
                        <a:rPr lang="en-CA" sz="2300" b="1" dirty="0" err="1">
                          <a:effectLst/>
                        </a:rPr>
                        <a:t>eGFR</a:t>
                      </a:r>
                      <a:r>
                        <a:rPr lang="en-CA" sz="2300" b="1" dirty="0">
                          <a:effectLst/>
                        </a:rPr>
                        <a:t> of ≥ 30%</a:t>
                      </a:r>
                      <a:endParaRPr lang="en-CA" sz="23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1.79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>
                          <a:effectLst/>
                        </a:rPr>
                        <a:t>2.00</a:t>
                      </a:r>
                      <a:endParaRPr lang="en-CA" sz="2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0.89 (0.78, 1.01)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>
                          <a:effectLst/>
                        </a:rPr>
                        <a:t>0.066</a:t>
                      </a:r>
                      <a:endParaRPr lang="en-CA" sz="23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6166197"/>
                  </a:ext>
                </a:extLst>
              </a:tr>
              <a:tr h="433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300" b="1" dirty="0">
                          <a:effectLst/>
                        </a:rPr>
                        <a:t>  Chronic Renal Replacement </a:t>
                      </a:r>
                      <a:endParaRPr lang="en-CA" sz="23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0.06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0.08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0.75 (0.39, 1.44)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0.39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036163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300" b="1" dirty="0">
                          <a:effectLst/>
                        </a:rPr>
                        <a:t>Serious Renal Adverse </a:t>
                      </a:r>
                      <a:r>
                        <a:rPr lang="en-CA" sz="2300" b="1" dirty="0" err="1" smtClean="0">
                          <a:effectLst/>
                        </a:rPr>
                        <a:t>Event</a:t>
                      </a:r>
                      <a:r>
                        <a:rPr lang="en-CA" sz="2300" b="1" baseline="30000" dirty="0" err="1" smtClean="0">
                          <a:effectLst/>
                        </a:rPr>
                        <a:t>b</a:t>
                      </a:r>
                      <a:endParaRPr lang="en-CA" sz="23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0.32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0.36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0.90 (0.67, 1.20)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0.46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377104"/>
                  </a:ext>
                </a:extLst>
              </a:tr>
              <a:tr h="368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3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Sensitivity </a:t>
                      </a:r>
                      <a:r>
                        <a:rPr lang="en-CA" sz="23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Analyses</a:t>
                      </a:r>
                      <a:endParaRPr lang="en-CA" sz="23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 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 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 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 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604517"/>
                  </a:ext>
                </a:extLst>
              </a:tr>
              <a:tr h="381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3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a)  Sustained </a:t>
                      </a:r>
                      <a:r>
                        <a:rPr lang="en-CA" sz="23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eGFR</a:t>
                      </a:r>
                      <a:r>
                        <a:rPr lang="en-CA" sz="23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Decline ≥ </a:t>
                      </a:r>
                      <a:r>
                        <a:rPr lang="en-CA" sz="23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40%</a:t>
                      </a:r>
                      <a:endParaRPr lang="en-CA" sz="23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0.66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0.93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0.70 (0.57, 0.85)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0.0004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347132"/>
                  </a:ext>
                </a:extLst>
              </a:tr>
              <a:tr h="381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3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</a:t>
                      </a:r>
                      <a:r>
                        <a:rPr lang="en-CA" sz="23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Renal </a:t>
                      </a:r>
                      <a:r>
                        <a:rPr lang="en-CA" sz="23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composite with this decline </a:t>
                      </a:r>
                      <a:endParaRPr lang="en-CA" sz="23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2.36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3.10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0.76 (0.68, 0.84)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&lt;0.0001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943329"/>
                  </a:ext>
                </a:extLst>
              </a:tr>
              <a:tr h="381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3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b)  Sustained </a:t>
                      </a:r>
                      <a:r>
                        <a:rPr lang="en-CA" sz="23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eGFR</a:t>
                      </a:r>
                      <a:r>
                        <a:rPr lang="en-CA" sz="23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Decline ≥ </a:t>
                      </a:r>
                      <a:r>
                        <a:rPr lang="en-CA" sz="23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50%</a:t>
                      </a:r>
                      <a:endParaRPr lang="en-CA" sz="23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0.24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0.42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0.56 (0.41, 0.76)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0.0002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639663"/>
                  </a:ext>
                </a:extLst>
              </a:tr>
              <a:tr h="381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3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</a:t>
                      </a:r>
                      <a:r>
                        <a:rPr lang="en-CA" sz="23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Renal </a:t>
                      </a:r>
                      <a:r>
                        <a:rPr lang="en-CA" sz="23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composite with this decline </a:t>
                      </a:r>
                      <a:endParaRPr lang="en-CA" sz="23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1.99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2.66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0.74 (0.66, 0.84)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300" dirty="0">
                          <a:effectLst/>
                        </a:rPr>
                        <a:t>&lt;0.0001</a:t>
                      </a:r>
                      <a:endParaRPr lang="en-CA" sz="2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77242"/>
                  </a:ext>
                </a:extLst>
              </a:tr>
              <a:tr h="43202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aseline="30000" dirty="0" err="1" smtClean="0">
                          <a:effectLst/>
                        </a:rPr>
                        <a:t>a</a:t>
                      </a:r>
                      <a:r>
                        <a:rPr lang="en-CA" sz="2000" baseline="0" dirty="0" err="1" smtClean="0">
                          <a:effectLst/>
                        </a:rPr>
                        <a:t>ACR</a:t>
                      </a:r>
                      <a:r>
                        <a:rPr lang="en-CA" sz="2000" baseline="0" dirty="0" smtClean="0">
                          <a:effectLst/>
                        </a:rPr>
                        <a:t> </a:t>
                      </a:r>
                      <a:r>
                        <a:rPr lang="en-CA" sz="2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33.9 mg/</a:t>
                      </a:r>
                      <a:r>
                        <a:rPr lang="en-CA" sz="20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mmol</a:t>
                      </a:r>
                      <a:r>
                        <a:rPr lang="en-CA" sz="2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(300 mg/g);</a:t>
                      </a:r>
                      <a:r>
                        <a:rPr lang="en-CA" sz="2000" baseline="0" dirty="0" smtClean="0">
                          <a:effectLst/>
                        </a:rPr>
                        <a:t> </a:t>
                      </a:r>
                      <a:r>
                        <a:rPr lang="en-CA" sz="2000" baseline="30000" dirty="0" err="1" smtClean="0">
                          <a:effectLst/>
                        </a:rPr>
                        <a:t>b</a:t>
                      </a:r>
                      <a:r>
                        <a:rPr lang="en-CA" sz="2000" dirty="0" err="1" smtClean="0">
                          <a:effectLst/>
                        </a:rPr>
                        <a:t>any</a:t>
                      </a:r>
                      <a:r>
                        <a:rPr lang="en-CA" sz="2000" dirty="0" smtClean="0">
                          <a:effectLst/>
                        </a:rPr>
                        <a:t> reported AE</a:t>
                      </a:r>
                      <a:r>
                        <a:rPr lang="en-CA" sz="2000" baseline="0" dirty="0" smtClean="0">
                          <a:effectLst/>
                        </a:rPr>
                        <a:t> </a:t>
                      </a:r>
                      <a:r>
                        <a:rPr lang="en-CA" sz="2000" dirty="0" smtClean="0">
                          <a:effectLst/>
                        </a:rPr>
                        <a:t>linked to acute renal failure 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814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76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00012"/>
              </p:ext>
            </p:extLst>
          </p:nvPr>
        </p:nvGraphicFramePr>
        <p:xfrm>
          <a:off x="621322" y="1300408"/>
          <a:ext cx="11007969" cy="500895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217503">
                  <a:extLst>
                    <a:ext uri="{9D8B030D-6E8A-4147-A177-3AD203B41FA5}">
                      <a16:colId xmlns:a16="http://schemas.microsoft.com/office/drawing/2014/main" val="533098139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281299530"/>
                    </a:ext>
                  </a:extLst>
                </a:gridCol>
                <a:gridCol w="2099163">
                  <a:extLst>
                    <a:ext uri="{9D8B030D-6E8A-4147-A177-3AD203B41FA5}">
                      <a16:colId xmlns:a16="http://schemas.microsoft.com/office/drawing/2014/main" val="2931221438"/>
                    </a:ext>
                  </a:extLst>
                </a:gridCol>
                <a:gridCol w="1500553">
                  <a:extLst>
                    <a:ext uri="{9D8B030D-6E8A-4147-A177-3AD203B41FA5}">
                      <a16:colId xmlns:a16="http://schemas.microsoft.com/office/drawing/2014/main" val="474171434"/>
                    </a:ext>
                  </a:extLst>
                </a:gridCol>
              </a:tblGrid>
              <a:tr h="774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 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b="1" dirty="0" err="1">
                          <a:effectLst/>
                        </a:rPr>
                        <a:t>Dulaglutide</a:t>
                      </a:r>
                      <a:r>
                        <a:rPr lang="en-CA" sz="2800" b="1" dirty="0">
                          <a:effectLst/>
                        </a:rPr>
                        <a:t> </a:t>
                      </a:r>
                      <a:r>
                        <a:rPr lang="en-CA" sz="2800" b="1" dirty="0" smtClean="0">
                          <a:effectLst/>
                        </a:rPr>
                        <a:t>          N = 4949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Placebo </a:t>
                      </a:r>
                      <a:r>
                        <a:rPr lang="en-CA" sz="2800" b="1" baseline="0" dirty="0" smtClean="0">
                          <a:effectLst/>
                        </a:rPr>
                        <a:t>           </a:t>
                      </a:r>
                      <a:r>
                        <a:rPr lang="en-CA" sz="2800" b="1" dirty="0" smtClean="0">
                          <a:effectLst/>
                        </a:rPr>
                        <a:t>N= 4952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P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555735"/>
                  </a:ext>
                </a:extLst>
              </a:tr>
              <a:tr h="617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b="1" dirty="0" smtClean="0">
                          <a:effectLst/>
                        </a:rPr>
                        <a:t>1st Study </a:t>
                      </a:r>
                      <a:r>
                        <a:rPr lang="en-CA" sz="2800" b="1" dirty="0">
                          <a:effectLst/>
                        </a:rPr>
                        <a:t>Drug </a:t>
                      </a:r>
                      <a:r>
                        <a:rPr lang="en-CA" sz="2800" b="1" dirty="0" smtClean="0">
                          <a:effectLst/>
                        </a:rPr>
                        <a:t>Stopping 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42.3%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43.8%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0.38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43713633"/>
                  </a:ext>
                </a:extLst>
              </a:tr>
              <a:tr h="58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b="1" dirty="0" smtClean="0">
                          <a:effectLst/>
                        </a:rPr>
                        <a:t>Acute </a:t>
                      </a:r>
                      <a:r>
                        <a:rPr lang="en-CA" sz="2800" b="1" dirty="0">
                          <a:effectLst/>
                        </a:rPr>
                        <a:t>Pancreatitis</a:t>
                      </a:r>
                      <a:r>
                        <a:rPr lang="en-CA" sz="2800" b="1" baseline="30000" dirty="0">
                          <a:effectLst/>
                        </a:rPr>
                        <a:t> </a:t>
                      </a:r>
                      <a:r>
                        <a:rPr lang="en-CA" sz="2800" b="1" baseline="30000" dirty="0" smtClean="0">
                          <a:effectLst/>
                        </a:rPr>
                        <a:t> </a:t>
                      </a:r>
                      <a:endParaRPr lang="en-CA" sz="2800" b="1" baseline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0.5%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0.3%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0.11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2183969"/>
                  </a:ext>
                </a:extLst>
              </a:tr>
              <a:tr h="58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b="1" baseline="0" dirty="0" smtClean="0">
                          <a:effectLst/>
                        </a:rPr>
                        <a:t>  Based on </a:t>
                      </a:r>
                      <a:r>
                        <a:rPr lang="en-CA" sz="2800" b="1" dirty="0" smtClean="0">
                          <a:effectLst/>
                        </a:rPr>
                        <a:t>Imaging &amp; Enzymes</a:t>
                      </a:r>
                      <a:r>
                        <a:rPr lang="en-CA" sz="2800" b="1" baseline="0" dirty="0" smtClean="0">
                          <a:effectLst/>
                        </a:rPr>
                        <a:t> 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0.1%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0.1%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/>
                        </a:rPr>
                        <a:t>0.71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008343"/>
                  </a:ext>
                </a:extLst>
              </a:tr>
              <a:tr h="58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b="1" dirty="0" smtClean="0">
                          <a:effectLst/>
                        </a:rPr>
                        <a:t>Any Cancer 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7.1%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7.0%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/>
                        </a:rPr>
                        <a:t>0.98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9511410"/>
                  </a:ext>
                </a:extLst>
              </a:tr>
              <a:tr h="58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b="1" dirty="0" smtClean="0">
                          <a:effectLst/>
                        </a:rPr>
                        <a:t>MTC </a:t>
                      </a:r>
                      <a:r>
                        <a:rPr lang="en-CA" sz="2800" b="1" dirty="0">
                          <a:effectLst/>
                        </a:rPr>
                        <a:t>or C-Cell </a:t>
                      </a:r>
                      <a:r>
                        <a:rPr lang="en-CA" sz="2800" b="1" dirty="0" smtClean="0">
                          <a:effectLst/>
                        </a:rPr>
                        <a:t>Hyperplasia 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/>
                        </a:rPr>
                        <a:t>1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0.32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6670279"/>
                  </a:ext>
                </a:extLst>
              </a:tr>
              <a:tr h="58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b="1" dirty="0" smtClean="0">
                          <a:effectLst/>
                        </a:rPr>
                        <a:t>Thyroid Cancer 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0.1%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0.1%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0.21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8144439"/>
                  </a:ext>
                </a:extLst>
              </a:tr>
              <a:tr h="58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b="1" dirty="0" smtClean="0">
                          <a:effectLst/>
                        </a:rPr>
                        <a:t>Pancreatic Cancer 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0.4%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0.2%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/>
                        </a:rPr>
                        <a:t>0.22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880464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Adverse Events of Special Interest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95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951203"/>
              </p:ext>
            </p:extLst>
          </p:nvPr>
        </p:nvGraphicFramePr>
        <p:xfrm>
          <a:off x="621322" y="1300408"/>
          <a:ext cx="11007969" cy="44192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217503">
                  <a:extLst>
                    <a:ext uri="{9D8B030D-6E8A-4147-A177-3AD203B41FA5}">
                      <a16:colId xmlns:a16="http://schemas.microsoft.com/office/drawing/2014/main" val="533098139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281299530"/>
                    </a:ext>
                  </a:extLst>
                </a:gridCol>
                <a:gridCol w="2099163">
                  <a:extLst>
                    <a:ext uri="{9D8B030D-6E8A-4147-A177-3AD203B41FA5}">
                      <a16:colId xmlns:a16="http://schemas.microsoft.com/office/drawing/2014/main" val="2931221438"/>
                    </a:ext>
                  </a:extLst>
                </a:gridCol>
                <a:gridCol w="1500553">
                  <a:extLst>
                    <a:ext uri="{9D8B030D-6E8A-4147-A177-3AD203B41FA5}">
                      <a16:colId xmlns:a16="http://schemas.microsoft.com/office/drawing/2014/main" val="474171434"/>
                    </a:ext>
                  </a:extLst>
                </a:gridCol>
              </a:tblGrid>
              <a:tr h="774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 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b="1" dirty="0" err="1">
                          <a:effectLst/>
                        </a:rPr>
                        <a:t>Dulaglutide</a:t>
                      </a:r>
                      <a:r>
                        <a:rPr lang="en-CA" sz="2800" b="1" dirty="0">
                          <a:effectLst/>
                        </a:rPr>
                        <a:t> </a:t>
                      </a:r>
                      <a:r>
                        <a:rPr lang="en-CA" sz="2800" b="1" dirty="0" smtClean="0">
                          <a:effectLst/>
                        </a:rPr>
                        <a:t>          N = 4949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Placebo </a:t>
                      </a:r>
                      <a:r>
                        <a:rPr lang="en-CA" sz="2800" b="1" baseline="0" dirty="0" smtClean="0">
                          <a:effectLst/>
                        </a:rPr>
                        <a:t>           </a:t>
                      </a:r>
                      <a:r>
                        <a:rPr lang="en-CA" sz="2800" b="1" dirty="0" smtClean="0">
                          <a:effectLst/>
                        </a:rPr>
                        <a:t>N= 4952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P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555735"/>
                  </a:ext>
                </a:extLst>
              </a:tr>
              <a:tr h="617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Serious Hepatic </a:t>
                      </a:r>
                      <a:r>
                        <a:rPr lang="en-CA" sz="2800" b="1" dirty="0" smtClean="0">
                          <a:effectLst/>
                        </a:rPr>
                        <a:t>Event (%)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0.5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0.8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0.057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43713633"/>
                  </a:ext>
                </a:extLst>
              </a:tr>
              <a:tr h="58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Serious Renal/Urinary </a:t>
                      </a:r>
                      <a:r>
                        <a:rPr lang="en-CA" sz="2800" b="1" dirty="0" smtClean="0">
                          <a:effectLst/>
                        </a:rPr>
                        <a:t>Event (%)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1.7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1.9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>
                          <a:effectLst/>
                        </a:rPr>
                        <a:t>0.46</a:t>
                      </a:r>
                      <a:endParaRPr lang="en-CA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2183969"/>
                  </a:ext>
                </a:extLst>
              </a:tr>
              <a:tr h="58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Immune </a:t>
                      </a:r>
                      <a:r>
                        <a:rPr lang="en-CA" sz="2800" b="1" dirty="0" smtClean="0">
                          <a:effectLst/>
                        </a:rPr>
                        <a:t>Reactions (%)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0.2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0.4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0.022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008343"/>
                  </a:ext>
                </a:extLst>
              </a:tr>
              <a:tr h="58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Serious GI </a:t>
                      </a:r>
                      <a:r>
                        <a:rPr lang="en-CA" sz="2800" b="1" dirty="0" smtClean="0">
                          <a:effectLst/>
                        </a:rPr>
                        <a:t>Event*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2.4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2.4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/>
                        </a:rPr>
                        <a:t>0.87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9511410"/>
                  </a:ext>
                </a:extLst>
              </a:tr>
              <a:tr h="58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SVT/CV Conduction </a:t>
                      </a:r>
                      <a:r>
                        <a:rPr lang="en-CA" sz="2800" b="1" dirty="0" smtClean="0">
                          <a:effectLst/>
                        </a:rPr>
                        <a:t>Disorders (%)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4.4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3.9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0.26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6670279"/>
                  </a:ext>
                </a:extLst>
              </a:tr>
              <a:tr h="58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Severe </a:t>
                      </a:r>
                      <a:r>
                        <a:rPr lang="en-CA" sz="2800" b="1" dirty="0" smtClean="0">
                          <a:effectLst/>
                        </a:rPr>
                        <a:t>Hypoglycemia (%)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1.3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1.5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/>
                        </a:rPr>
                        <a:t>0.38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144439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Adverse Events of Special Interest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861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882851"/>
              </p:ext>
            </p:extLst>
          </p:nvPr>
        </p:nvGraphicFramePr>
        <p:xfrm>
          <a:off x="621322" y="1300408"/>
          <a:ext cx="11007969" cy="500895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217503">
                  <a:extLst>
                    <a:ext uri="{9D8B030D-6E8A-4147-A177-3AD203B41FA5}">
                      <a16:colId xmlns:a16="http://schemas.microsoft.com/office/drawing/2014/main" val="533098139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281299530"/>
                    </a:ext>
                  </a:extLst>
                </a:gridCol>
                <a:gridCol w="2099163">
                  <a:extLst>
                    <a:ext uri="{9D8B030D-6E8A-4147-A177-3AD203B41FA5}">
                      <a16:colId xmlns:a16="http://schemas.microsoft.com/office/drawing/2014/main" val="2931221438"/>
                    </a:ext>
                  </a:extLst>
                </a:gridCol>
                <a:gridCol w="1500553">
                  <a:extLst>
                    <a:ext uri="{9D8B030D-6E8A-4147-A177-3AD203B41FA5}">
                      <a16:colId xmlns:a16="http://schemas.microsoft.com/office/drawing/2014/main" val="474171434"/>
                    </a:ext>
                  </a:extLst>
                </a:gridCol>
              </a:tblGrid>
              <a:tr h="774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 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b="1" dirty="0" err="1">
                          <a:effectLst/>
                        </a:rPr>
                        <a:t>Dulaglutide</a:t>
                      </a:r>
                      <a:r>
                        <a:rPr lang="en-CA" sz="2800" b="1" dirty="0">
                          <a:effectLst/>
                        </a:rPr>
                        <a:t> </a:t>
                      </a:r>
                      <a:r>
                        <a:rPr lang="en-CA" sz="2800" b="1" dirty="0" smtClean="0">
                          <a:effectLst/>
                        </a:rPr>
                        <a:t>          N = 4949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Placebo </a:t>
                      </a:r>
                      <a:r>
                        <a:rPr lang="en-CA" sz="2800" b="1" baseline="0" dirty="0" smtClean="0">
                          <a:effectLst/>
                        </a:rPr>
                        <a:t>           </a:t>
                      </a:r>
                      <a:r>
                        <a:rPr lang="en-CA" sz="2800" b="1" dirty="0" smtClean="0">
                          <a:effectLst/>
                        </a:rPr>
                        <a:t>N= 4952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P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555735"/>
                  </a:ext>
                </a:extLst>
              </a:tr>
              <a:tr h="617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Serious Hepatic </a:t>
                      </a:r>
                      <a:r>
                        <a:rPr lang="en-CA" sz="2800" b="1" dirty="0" smtClean="0">
                          <a:effectLst/>
                        </a:rPr>
                        <a:t>Event (%)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0.5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0.8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0.057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43713633"/>
                  </a:ext>
                </a:extLst>
              </a:tr>
              <a:tr h="58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Serious Renal/Urinary </a:t>
                      </a:r>
                      <a:r>
                        <a:rPr lang="en-CA" sz="2800" b="1" dirty="0" smtClean="0">
                          <a:effectLst/>
                        </a:rPr>
                        <a:t>Event (%)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1.7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1.9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>
                          <a:effectLst/>
                        </a:rPr>
                        <a:t>0.46</a:t>
                      </a:r>
                      <a:endParaRPr lang="en-CA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2183969"/>
                  </a:ext>
                </a:extLst>
              </a:tr>
              <a:tr h="58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Immune </a:t>
                      </a:r>
                      <a:r>
                        <a:rPr lang="en-CA" sz="2800" b="1" dirty="0" smtClean="0">
                          <a:effectLst/>
                        </a:rPr>
                        <a:t>Reactions (%)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0.2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0.4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0.022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008343"/>
                  </a:ext>
                </a:extLst>
              </a:tr>
              <a:tr h="58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Serious GI </a:t>
                      </a:r>
                      <a:r>
                        <a:rPr lang="en-CA" sz="2800" b="1" dirty="0" smtClean="0">
                          <a:effectLst/>
                        </a:rPr>
                        <a:t>Event*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2.4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2.4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/>
                        </a:rPr>
                        <a:t>0.87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9511410"/>
                  </a:ext>
                </a:extLst>
              </a:tr>
              <a:tr h="58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SVT/CV Conduction </a:t>
                      </a:r>
                      <a:r>
                        <a:rPr lang="en-CA" sz="2800" b="1" dirty="0" smtClean="0">
                          <a:effectLst/>
                        </a:rPr>
                        <a:t>Disorders (%)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4.4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3.9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0.26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6670279"/>
                  </a:ext>
                </a:extLst>
              </a:tr>
              <a:tr h="58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Severe </a:t>
                      </a:r>
                      <a:r>
                        <a:rPr lang="en-CA" sz="2800" b="1" dirty="0" smtClean="0">
                          <a:effectLst/>
                        </a:rPr>
                        <a:t>Hypoglycemia (%)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1.3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effectLst/>
                        </a:rPr>
                        <a:t>1.5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/>
                        </a:rPr>
                        <a:t>0.38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144439"/>
                  </a:ext>
                </a:extLst>
              </a:tr>
              <a:tr h="589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b="0" i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* All</a:t>
                      </a:r>
                      <a:r>
                        <a:rPr lang="en-CA" sz="2400" b="0" i="1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2400" b="0" i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GI adverse events</a:t>
                      </a:r>
                      <a:endParaRPr lang="en-CA" sz="2400" b="0" i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47.4%</a:t>
                      </a:r>
                      <a:endParaRPr lang="en-CA" sz="2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34.1%</a:t>
                      </a:r>
                      <a:endParaRPr lang="en-CA" sz="2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b="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en-CA" sz="2400" b="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0.0001</a:t>
                      </a:r>
                      <a:endParaRPr lang="en-CA" sz="2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Adverse Events of Special Interest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605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452583" y="1227947"/>
          <a:ext cx="11431441" cy="524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4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0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3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1188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ELIXA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LEADER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SUSTAIN 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EXSCEL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HARMONY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6068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9340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3297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14752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9463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Drug Tested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 err="1" smtClean="0">
                          <a:solidFill>
                            <a:schemeClr val="tx1"/>
                          </a:solidFill>
                        </a:rPr>
                        <a:t>Lixi</a:t>
                      </a:r>
                      <a:r>
                        <a:rPr lang="en-US" sz="2200" i="0" baseline="0" dirty="0" err="1" smtClean="0">
                          <a:solidFill>
                            <a:schemeClr val="tx1"/>
                          </a:solidFill>
                        </a:rPr>
                        <a:t>senatide</a:t>
                      </a:r>
                      <a:r>
                        <a:rPr lang="en-US" sz="2200" i="0" baseline="0" dirty="0" smtClean="0">
                          <a:solidFill>
                            <a:schemeClr val="tx1"/>
                          </a:solidFill>
                        </a:rPr>
                        <a:t>/d</a:t>
                      </a:r>
                      <a:endParaRPr lang="en-US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Liraglutide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Semaglutide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wk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Exenatide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wk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Albiglutide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wk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B8145E"/>
                          </a:solidFill>
                        </a:rPr>
                        <a:t>Prior CVD</a:t>
                      </a:r>
                      <a:endParaRPr lang="en-US" sz="2400" b="1" dirty="0">
                        <a:solidFill>
                          <a:srgbClr val="B814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100%</a:t>
                      </a:r>
                      <a:endParaRPr lang="en-US" sz="2400" i="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Mean Age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60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64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54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62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64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rgbClr val="B8145E"/>
                          </a:solidFill>
                        </a:rPr>
                        <a:t>Women</a:t>
                      </a:r>
                      <a:endParaRPr lang="en-US" sz="2400" b="1" dirty="0">
                        <a:solidFill>
                          <a:srgbClr val="B814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464319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B8145E"/>
                          </a:solidFill>
                        </a:rPr>
                        <a:t>Median F/U</a:t>
                      </a:r>
                      <a:endParaRPr lang="en-US" sz="2400" b="1" dirty="0">
                        <a:solidFill>
                          <a:srgbClr val="B814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2.1 y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3.8 y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2.1 y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3.2 y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1.6 y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DM Duration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9.2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12.8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13.9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13.1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14.2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Baseline A1c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7.7%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8.7%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8.7%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8.1%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8.8%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Baselin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e </a:t>
                      </a:r>
                      <a:r>
                        <a:rPr lang="en-US" sz="2200" b="1" baseline="0" dirty="0" err="1" smtClean="0">
                          <a:solidFill>
                            <a:schemeClr val="tx1"/>
                          </a:solidFill>
                        </a:rPr>
                        <a:t>eGFR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US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~75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~75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Insulin Use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 smtClean="0">
                          <a:solidFill>
                            <a:schemeClr val="tx1"/>
                          </a:solidFill>
                        </a:rPr>
                        <a:t>39%</a:t>
                      </a:r>
                      <a:endParaRPr lang="en-US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58%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46%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59%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657143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</a:rPr>
                        <a:t>Adherence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 smtClean="0">
                          <a:solidFill>
                            <a:schemeClr val="tx1"/>
                          </a:solidFill>
                          <a:effectLst/>
                        </a:rPr>
                        <a:t>~75%</a:t>
                      </a:r>
                      <a:endParaRPr lang="en-US" sz="220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84%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88%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76%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86%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Background: Previous GLP-1 RA Trials</a:t>
            </a:r>
          </a:p>
        </p:txBody>
      </p:sp>
    </p:spTree>
    <p:extLst>
      <p:ext uri="{BB962C8B-B14F-4D97-AF65-F5344CB8AC3E}">
        <p14:creationId xmlns:p14="http://schemas.microsoft.com/office/powerpoint/2010/main" val="41351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837910"/>
              </p:ext>
            </p:extLst>
          </p:nvPr>
        </p:nvGraphicFramePr>
        <p:xfrm>
          <a:off x="621322" y="1300408"/>
          <a:ext cx="11101755" cy="51759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783016">
                  <a:extLst>
                    <a:ext uri="{9D8B030D-6E8A-4147-A177-3AD203B41FA5}">
                      <a16:colId xmlns:a16="http://schemas.microsoft.com/office/drawing/2014/main" val="533098139"/>
                    </a:ext>
                  </a:extLst>
                </a:gridCol>
                <a:gridCol w="2485293">
                  <a:extLst>
                    <a:ext uri="{9D8B030D-6E8A-4147-A177-3AD203B41FA5}">
                      <a16:colId xmlns:a16="http://schemas.microsoft.com/office/drawing/2014/main" val="2281299530"/>
                    </a:ext>
                  </a:extLst>
                </a:gridCol>
                <a:gridCol w="2192215">
                  <a:extLst>
                    <a:ext uri="{9D8B030D-6E8A-4147-A177-3AD203B41FA5}">
                      <a16:colId xmlns:a16="http://schemas.microsoft.com/office/drawing/2014/main" val="2931221438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val="474171434"/>
                    </a:ext>
                  </a:extLst>
                </a:gridCol>
              </a:tblGrid>
              <a:tr h="878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 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b="1" dirty="0" err="1">
                          <a:effectLst/>
                        </a:rPr>
                        <a:t>Dulaglutide</a:t>
                      </a:r>
                      <a:r>
                        <a:rPr lang="en-CA" sz="2800" b="1" dirty="0">
                          <a:effectLst/>
                        </a:rPr>
                        <a:t> </a:t>
                      </a:r>
                      <a:r>
                        <a:rPr lang="en-CA" sz="2800" b="1" dirty="0" smtClean="0">
                          <a:effectLst/>
                        </a:rPr>
                        <a:t>          N = 4949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Placebo </a:t>
                      </a:r>
                      <a:r>
                        <a:rPr lang="en-CA" sz="2800" b="1" baseline="0" dirty="0" smtClean="0">
                          <a:effectLst/>
                        </a:rPr>
                        <a:t>           </a:t>
                      </a:r>
                      <a:r>
                        <a:rPr lang="en-CA" sz="2800" b="1" dirty="0" smtClean="0">
                          <a:effectLst/>
                        </a:rPr>
                        <a:t>N= 4952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b="1" dirty="0" smtClean="0">
                          <a:effectLst/>
                        </a:rPr>
                        <a:t>P*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555735"/>
                  </a:ext>
                </a:extLst>
              </a:tr>
              <a:tr h="335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Blood/Lymphatic 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System Disorders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1.2%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1.0%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0.33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67847843"/>
                  </a:ext>
                </a:extLst>
              </a:tr>
              <a:tr h="335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Cardiac Disorders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11.1%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11.3%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0.71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7800818"/>
                  </a:ext>
                </a:extLst>
              </a:tr>
              <a:tr h="335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Congenital, Familial &amp; Genetic Disorders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0.22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2841049"/>
                  </a:ext>
                </a:extLst>
              </a:tr>
              <a:tr h="335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Ear &amp; Labyrinth Disorders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0.26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6010475"/>
                  </a:ext>
                </a:extLst>
              </a:tr>
              <a:tr h="335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Endocrine Disorders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0.05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766899"/>
                  </a:ext>
                </a:extLst>
              </a:tr>
              <a:tr h="335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Eye Disorders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0.8%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1.1%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0907089"/>
                  </a:ext>
                </a:extLst>
              </a:tr>
              <a:tr h="320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Gastrointestinal Disorders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4.8%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4.6%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0.70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General </a:t>
                      </a: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&amp; 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Administration Site Conditions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1.8%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2.2%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Hepatobiliary Disorders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2.4%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2.1%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0.45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Immune System Disorders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Infections &amp; Infestations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9.8%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10.4%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0.34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Injury, Poisoning &amp; Procedural Complications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5.3%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5.3%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0.92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*P from chi square test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99611892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Reported Serious Adverse Events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43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044475"/>
              </p:ext>
            </p:extLst>
          </p:nvPr>
        </p:nvGraphicFramePr>
        <p:xfrm>
          <a:off x="621322" y="1300409"/>
          <a:ext cx="11101755" cy="513027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783016">
                  <a:extLst>
                    <a:ext uri="{9D8B030D-6E8A-4147-A177-3AD203B41FA5}">
                      <a16:colId xmlns:a16="http://schemas.microsoft.com/office/drawing/2014/main" val="533098139"/>
                    </a:ext>
                  </a:extLst>
                </a:gridCol>
                <a:gridCol w="2485293">
                  <a:extLst>
                    <a:ext uri="{9D8B030D-6E8A-4147-A177-3AD203B41FA5}">
                      <a16:colId xmlns:a16="http://schemas.microsoft.com/office/drawing/2014/main" val="2281299530"/>
                    </a:ext>
                  </a:extLst>
                </a:gridCol>
                <a:gridCol w="2192215">
                  <a:extLst>
                    <a:ext uri="{9D8B030D-6E8A-4147-A177-3AD203B41FA5}">
                      <a16:colId xmlns:a16="http://schemas.microsoft.com/office/drawing/2014/main" val="2931221438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val="474171434"/>
                    </a:ext>
                  </a:extLst>
                </a:gridCol>
              </a:tblGrid>
              <a:tr h="890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 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b="1" dirty="0" err="1">
                          <a:effectLst/>
                        </a:rPr>
                        <a:t>Dulaglutide</a:t>
                      </a:r>
                      <a:r>
                        <a:rPr lang="en-CA" sz="2800" b="1" dirty="0">
                          <a:effectLst/>
                        </a:rPr>
                        <a:t> </a:t>
                      </a:r>
                      <a:r>
                        <a:rPr lang="en-CA" sz="2800" b="1" dirty="0" smtClean="0">
                          <a:effectLst/>
                        </a:rPr>
                        <a:t>          N = 4949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Placebo </a:t>
                      </a:r>
                      <a:r>
                        <a:rPr lang="en-CA" sz="2800" b="1" baseline="0" dirty="0" smtClean="0">
                          <a:effectLst/>
                        </a:rPr>
                        <a:t>           </a:t>
                      </a:r>
                      <a:r>
                        <a:rPr lang="en-CA" sz="2800" b="1" dirty="0" smtClean="0">
                          <a:effectLst/>
                        </a:rPr>
                        <a:t>N= 4952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800" b="1" dirty="0" smtClean="0">
                          <a:effectLst/>
                        </a:rPr>
                        <a:t>P*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555735"/>
                  </a:ext>
                </a:extLst>
              </a:tr>
              <a:tr h="3251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Metabolism &amp; Nutrition Disorders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3.4%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4.0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786"/>
                  </a:ext>
                </a:extLst>
              </a:tr>
              <a:tr h="3251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MSK 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&amp; Connective Tissue Disorders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4.6%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4.4%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0.59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672055"/>
                  </a:ext>
                </a:extLst>
              </a:tr>
              <a:tr h="3251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Neoplasms Benign, Malignant &amp; Unspecified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6.7%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6.7%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0.97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67847843"/>
                  </a:ext>
                </a:extLst>
              </a:tr>
              <a:tr h="3251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Nervous System Disorders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4.4%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5.1%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0.13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7800818"/>
                  </a:ext>
                </a:extLst>
              </a:tr>
              <a:tr h="3251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Psychiatric Disorders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0.7%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0.9%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0.26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2841049"/>
                  </a:ext>
                </a:extLst>
              </a:tr>
              <a:tr h="3251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Renal &amp; Urinary Disorders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3.2%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3.6%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0.24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6010475"/>
                  </a:ext>
                </a:extLst>
              </a:tr>
              <a:tr h="3251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Reproductive System &amp; Breast Disorders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1.1%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0.8%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0.18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766899"/>
                  </a:ext>
                </a:extLst>
              </a:tr>
              <a:tr h="3251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Respiratory, </a:t>
                      </a: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Thoracic, </a:t>
                      </a: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Mediastinal Disorders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3.0%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3.5%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0907089"/>
                  </a:ext>
                </a:extLst>
              </a:tr>
              <a:tr h="3251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Skin &amp; Subcutaneous Tissue Disorders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0.7%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1.0%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0.06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1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Social Circumstances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1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Vascular Disorders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2.9%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3.1%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0.60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1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Product Issues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1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*P from chi</a:t>
                      </a: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square test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528028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Reported Serious Adverse Events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285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984975"/>
              </p:ext>
            </p:extLst>
          </p:nvPr>
        </p:nvGraphicFramePr>
        <p:xfrm>
          <a:off x="452583" y="1227947"/>
          <a:ext cx="11431441" cy="5059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9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5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3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8287">
                  <a:extLst>
                    <a:ext uri="{9D8B030D-6E8A-4147-A177-3AD203B41FA5}">
                      <a16:colId xmlns:a16="http://schemas.microsoft.com/office/drawing/2014/main" val="2031841646"/>
                    </a:ext>
                  </a:extLst>
                </a:gridCol>
              </a:tblGrid>
              <a:tr h="400131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ELIXA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LEADER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SUSTAIN 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EXSCEL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HARMONY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6068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9340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3297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14752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9463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Drug Tested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 err="1" smtClean="0">
                          <a:solidFill>
                            <a:schemeClr val="tx1"/>
                          </a:solidFill>
                        </a:rPr>
                        <a:t>Lixi</a:t>
                      </a:r>
                      <a:r>
                        <a:rPr lang="en-US" sz="2200" i="0" baseline="0" dirty="0" smtClean="0">
                          <a:solidFill>
                            <a:schemeClr val="tx1"/>
                          </a:solidFill>
                        </a:rPr>
                        <a:t>/d</a:t>
                      </a:r>
                      <a:endParaRPr lang="en-US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Lira/d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Sema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wk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Exena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wk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Albig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wk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Prior CVD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83%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73%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Mean Age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60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64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54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62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64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Women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36%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39%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38%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31%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464319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Median F/U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2.1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3.8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2.1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3.2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1.6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DM Duration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9.2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12.8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13.9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13.1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14.2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Baseline A1c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7.7%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8.7%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8.7%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8.1%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8.8%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Baselin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e </a:t>
                      </a:r>
                      <a:r>
                        <a:rPr lang="en-US" sz="2200" b="1" baseline="0" dirty="0" err="1" smtClean="0">
                          <a:solidFill>
                            <a:schemeClr val="tx1"/>
                          </a:solidFill>
                        </a:rPr>
                        <a:t>eGFR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US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~75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~75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Insulin Use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 smtClean="0">
                          <a:solidFill>
                            <a:schemeClr val="tx1"/>
                          </a:solidFill>
                        </a:rPr>
                        <a:t>39%</a:t>
                      </a:r>
                      <a:endParaRPr lang="en-US" sz="22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58%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46%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59%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657143"/>
                  </a:ext>
                </a:extLst>
              </a:tr>
            </a:tbl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754659" y="76200"/>
            <a:ext cx="10271848" cy="1143000"/>
          </a:xfrm>
        </p:spPr>
        <p:txBody>
          <a:bodyPr/>
          <a:lstStyle/>
          <a:p>
            <a:r>
              <a:rPr lang="en-CA" dirty="0" smtClean="0"/>
              <a:t>REWIND Findings in Context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703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437543" y="2676293"/>
            <a:ext cx="999892" cy="2683724"/>
            <a:chOff x="10437543" y="2676293"/>
            <a:chExt cx="999892" cy="2683724"/>
          </a:xfrm>
        </p:grpSpPr>
        <p:sp>
          <p:nvSpPr>
            <p:cNvPr id="6" name="Oval 5"/>
            <p:cNvSpPr/>
            <p:nvPr/>
          </p:nvSpPr>
          <p:spPr>
            <a:xfrm>
              <a:off x="10467282" y="3586975"/>
              <a:ext cx="959005" cy="390292"/>
            </a:xfrm>
            <a:prstGeom prst="ellipse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27000">
                  <a:schemeClr val="dk1">
                    <a:tint val="37000"/>
                    <a:satMod val="300000"/>
                  </a:schemeClr>
                </a:gs>
                <a:gs pos="94000">
                  <a:schemeClr val="dk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/>
            <p:cNvSpPr/>
            <p:nvPr/>
          </p:nvSpPr>
          <p:spPr>
            <a:xfrm>
              <a:off x="10478430" y="4077627"/>
              <a:ext cx="959005" cy="390292"/>
            </a:xfrm>
            <a:prstGeom prst="ellipse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27000">
                  <a:schemeClr val="dk1">
                    <a:tint val="37000"/>
                    <a:satMod val="300000"/>
                  </a:schemeClr>
                </a:gs>
                <a:gs pos="94000">
                  <a:schemeClr val="dk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/>
            <p:cNvSpPr/>
            <p:nvPr/>
          </p:nvSpPr>
          <p:spPr>
            <a:xfrm>
              <a:off x="10456129" y="4969725"/>
              <a:ext cx="959005" cy="390292"/>
            </a:xfrm>
            <a:prstGeom prst="ellipse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27000">
                  <a:schemeClr val="dk1">
                    <a:tint val="37000"/>
                    <a:satMod val="300000"/>
                  </a:schemeClr>
                </a:gs>
                <a:gs pos="94000">
                  <a:schemeClr val="dk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Oval 2"/>
            <p:cNvSpPr/>
            <p:nvPr/>
          </p:nvSpPr>
          <p:spPr>
            <a:xfrm>
              <a:off x="10437543" y="2676293"/>
              <a:ext cx="959005" cy="390292"/>
            </a:xfrm>
            <a:prstGeom prst="ellipse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27000">
                  <a:schemeClr val="dk1">
                    <a:tint val="37000"/>
                    <a:satMod val="300000"/>
                  </a:schemeClr>
                </a:gs>
                <a:gs pos="94000">
                  <a:schemeClr val="dk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208562"/>
              </p:ext>
            </p:extLst>
          </p:nvPr>
        </p:nvGraphicFramePr>
        <p:xfrm>
          <a:off x="452583" y="1227947"/>
          <a:ext cx="11431441" cy="5059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9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5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3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8287">
                  <a:extLst>
                    <a:ext uri="{9D8B030D-6E8A-4147-A177-3AD203B41FA5}">
                      <a16:colId xmlns:a16="http://schemas.microsoft.com/office/drawing/2014/main" val="2031841646"/>
                    </a:ext>
                  </a:extLst>
                </a:gridCol>
              </a:tblGrid>
              <a:tr h="400131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ELIXA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LEADER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SUSTAIN 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EXSCEL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HARMONY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REWIND</a:t>
                      </a:r>
                      <a:endParaRPr lang="en-US" sz="2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6068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9340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3297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14752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9463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9901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Drug Tested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 err="1" smtClean="0">
                          <a:solidFill>
                            <a:schemeClr val="tx1"/>
                          </a:solidFill>
                        </a:rPr>
                        <a:t>Lixi</a:t>
                      </a:r>
                      <a:r>
                        <a:rPr lang="en-US" sz="2200" i="0" baseline="0" dirty="0" smtClean="0">
                          <a:solidFill>
                            <a:schemeClr val="tx1"/>
                          </a:solidFill>
                        </a:rPr>
                        <a:t>/d</a:t>
                      </a:r>
                      <a:endParaRPr lang="en-US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Lira/d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Sema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wk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Exena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wk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Albig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wk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Dula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wk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Prior CVD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83%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73%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31%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Mean Age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60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64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54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62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64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 y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Women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36%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39%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38%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31%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46%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464319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Median F/U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2.1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3.8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2.1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3.2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1.6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5.4 y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DM Duration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9.2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12.8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13.9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13.1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14.2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10.5 y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Baseline A1c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7.7%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8.7%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8.7%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8.1%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8.8%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7.3%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Baselin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e </a:t>
                      </a:r>
                      <a:r>
                        <a:rPr lang="en-US" sz="2200" b="1" baseline="0" dirty="0" err="1" smtClean="0">
                          <a:solidFill>
                            <a:schemeClr val="tx1"/>
                          </a:solidFill>
                        </a:rPr>
                        <a:t>eGFR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US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~75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~75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Insulin Use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 smtClean="0">
                          <a:solidFill>
                            <a:schemeClr val="tx1"/>
                          </a:solidFill>
                        </a:rPr>
                        <a:t>39%</a:t>
                      </a:r>
                      <a:endParaRPr lang="en-US" sz="22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58%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46%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59%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24%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657143"/>
                  </a:ext>
                </a:extLst>
              </a:tr>
            </a:tbl>
          </a:graphicData>
        </a:graphic>
      </p:graphicFrame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754659" y="76200"/>
            <a:ext cx="10271848" cy="1143000"/>
          </a:xfrm>
        </p:spPr>
        <p:txBody>
          <a:bodyPr/>
          <a:lstStyle/>
          <a:p>
            <a:r>
              <a:rPr lang="en-CA" dirty="0" smtClean="0"/>
              <a:t>REWIND Findings in Context 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5219700" y="2518213"/>
            <a:ext cx="4800993" cy="2977738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sz="2500" b="1" dirty="0" smtClean="0"/>
              <a:t>Participants were similar to the sorts of ambulatory patients with type 2 DM &amp; CV risk factors who are routinely seen in clinical practice</a:t>
            </a:r>
            <a:endParaRPr lang="en-CA" sz="2500" b="1" dirty="0"/>
          </a:p>
        </p:txBody>
      </p:sp>
    </p:spTree>
    <p:extLst>
      <p:ext uri="{BB962C8B-B14F-4D97-AF65-F5344CB8AC3E}">
        <p14:creationId xmlns:p14="http://schemas.microsoft.com/office/powerpoint/2010/main" val="304803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Placebo </a:t>
            </a:r>
            <a:r>
              <a:rPr lang="en-US" dirty="0"/>
              <a:t>MACE </a:t>
            </a:r>
            <a:r>
              <a:rPr lang="en-US" dirty="0" smtClean="0"/>
              <a:t>Rates </a:t>
            </a:r>
            <a:r>
              <a:rPr lang="en-US" dirty="0"/>
              <a:t>by </a:t>
            </a:r>
            <a:r>
              <a:rPr lang="en-US" dirty="0" smtClean="0"/>
              <a:t>Trial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11857703" cy="555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4" y="1177853"/>
            <a:ext cx="11687175" cy="566570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>
                <a:latin typeface="+mj-lt"/>
              </a:rPr>
              <a:t>In middle age &amp; older men &amp; women similar to people with type 2 DM in the general population with …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>
                <a:latin typeface="+mj-lt"/>
              </a:rPr>
              <a:t>a broad range of glycemic control &amp;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>
                <a:latin typeface="+mj-lt"/>
              </a:rPr>
              <a:t>high use of at least one CV protective drug </a:t>
            </a:r>
            <a:endParaRPr lang="en-US" i="1" dirty="0">
              <a:latin typeface="+mj-lt"/>
            </a:endParaRPr>
          </a:p>
          <a:p>
            <a:pPr marL="40005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i="1" dirty="0" smtClean="0">
                <a:latin typeface="+mj-lt"/>
              </a:rPr>
              <a:t>… adding </a:t>
            </a:r>
            <a:r>
              <a:rPr lang="en-US" sz="2800" i="1" dirty="0" err="1" smtClean="0">
                <a:latin typeface="+mj-lt"/>
              </a:rPr>
              <a:t>dulaglutide</a:t>
            </a:r>
            <a:r>
              <a:rPr lang="en-US" sz="2800" i="1" dirty="0" smtClean="0">
                <a:latin typeface="+mj-lt"/>
              </a:rPr>
              <a:t> (1.5mg </a:t>
            </a:r>
            <a:r>
              <a:rPr lang="en-US" sz="2800" i="1" dirty="0" err="1" smtClean="0">
                <a:latin typeface="+mj-lt"/>
              </a:rPr>
              <a:t>sc</a:t>
            </a:r>
            <a:r>
              <a:rPr lang="en-US" sz="2800" i="1" dirty="0" smtClean="0">
                <a:latin typeface="+mj-lt"/>
              </a:rPr>
              <a:t>/</a:t>
            </a:r>
            <a:r>
              <a:rPr lang="en-US" sz="2800" i="1" dirty="0" err="1" smtClean="0">
                <a:latin typeface="+mj-lt"/>
              </a:rPr>
              <a:t>wk</a:t>
            </a:r>
            <a:r>
              <a:rPr lang="en-US" sz="2800" i="1" dirty="0" smtClean="0">
                <a:latin typeface="+mj-lt"/>
              </a:rPr>
              <a:t>) safely reduces CV outcomes for &gt; 5 </a:t>
            </a:r>
            <a:r>
              <a:rPr lang="en-US" sz="2800" i="1" dirty="0" err="1" smtClean="0">
                <a:latin typeface="+mj-lt"/>
              </a:rPr>
              <a:t>yrs</a:t>
            </a:r>
            <a:endParaRPr lang="en-US" sz="2800" i="1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>
                <a:latin typeface="+mj-lt"/>
              </a:rPr>
              <a:t>Similar benefits occur in: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i="1" dirty="0" smtClean="0">
                <a:latin typeface="+mj-lt"/>
              </a:rPr>
              <a:t>men &amp; women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i="1" dirty="0" smtClean="0">
                <a:latin typeface="+mj-lt"/>
              </a:rPr>
              <a:t>higher &amp; lower BMI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i="1" dirty="0" smtClean="0">
                <a:latin typeface="+mj-lt"/>
              </a:rPr>
              <a:t>prior &amp; no prior CVD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i="1" dirty="0" smtClean="0">
                <a:latin typeface="+mj-lt"/>
              </a:rPr>
              <a:t>higher &amp; lower A1c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pic>
        <p:nvPicPr>
          <p:cNvPr id="5" name="Picture 4" descr="PHRI_VisualIdentity_Primary_Colour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0" y="6114783"/>
            <a:ext cx="2393230" cy="74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7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176012"/>
            <a:ext cx="11531600" cy="4724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i="1" dirty="0" err="1">
                <a:latin typeface="+mn-lt"/>
              </a:rPr>
              <a:t>Dulaglutide</a:t>
            </a:r>
            <a:r>
              <a:rPr lang="en-CA" i="1" dirty="0">
                <a:latin typeface="+mn-lt"/>
              </a:rPr>
              <a:t> therapy for a median of 5.4 years also durably </a:t>
            </a:r>
            <a:r>
              <a:rPr lang="en-CA" i="1" dirty="0" smtClean="0">
                <a:latin typeface="+mn-lt"/>
              </a:rPr>
              <a:t>reduced</a:t>
            </a:r>
          </a:p>
          <a:p>
            <a:pPr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i="1" dirty="0" smtClean="0">
                <a:latin typeface="+mn-lt"/>
              </a:rPr>
              <a:t>HbA1c </a:t>
            </a:r>
            <a:r>
              <a:rPr lang="en-CA" i="1" dirty="0">
                <a:latin typeface="+mn-lt"/>
              </a:rPr>
              <a:t>by ~0.6</a:t>
            </a:r>
            <a:r>
              <a:rPr lang="en-CA" i="1" dirty="0" smtClean="0">
                <a:latin typeface="+mn-lt"/>
              </a:rPr>
              <a:t>%,</a:t>
            </a:r>
          </a:p>
          <a:p>
            <a:pPr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i="1" dirty="0" smtClean="0">
                <a:latin typeface="+mn-lt"/>
              </a:rPr>
              <a:t>Weight </a:t>
            </a:r>
            <a:r>
              <a:rPr lang="en-CA" i="1" dirty="0">
                <a:latin typeface="+mn-lt"/>
              </a:rPr>
              <a:t>by 1.5 kg, &amp; </a:t>
            </a:r>
            <a:endParaRPr lang="en-CA" i="1" dirty="0" smtClean="0">
              <a:latin typeface="+mn-lt"/>
            </a:endParaRPr>
          </a:p>
          <a:p>
            <a:pPr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i="1" dirty="0" smtClean="0">
                <a:latin typeface="+mn-lt"/>
              </a:rPr>
              <a:t>Systolic BP </a:t>
            </a:r>
            <a:r>
              <a:rPr lang="en-CA" i="1" dirty="0">
                <a:latin typeface="+mn-lt"/>
              </a:rPr>
              <a:t>by 1.7 mm Hg</a:t>
            </a: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 err="1" smtClean="0">
                <a:latin typeface="+mj-lt"/>
              </a:rPr>
              <a:t>Dulaglutide</a:t>
            </a:r>
            <a:r>
              <a:rPr lang="en-US" i="1" dirty="0" smtClean="0">
                <a:latin typeface="+mj-lt"/>
              </a:rPr>
              <a:t> was taken for 82% of follow-up time &amp; was well-tolerated with more GI AEs (as expected)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i="1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CA" i="1" dirty="0">
              <a:latin typeface="+mn-lt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5" name="Picture 4" descr="PHRI_VisualIdentity_Primary_Colour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0" y="6114783"/>
            <a:ext cx="2393230" cy="74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CA" i="1" dirty="0" smtClean="0"/>
              <a:t>The addition of </a:t>
            </a:r>
            <a:r>
              <a:rPr lang="en-CA" i="1" dirty="0" err="1" smtClean="0"/>
              <a:t>dulaglutide</a:t>
            </a:r>
            <a:r>
              <a:rPr lang="en-CA" i="1" dirty="0" smtClean="0"/>
              <a:t> could be considered for both </a:t>
            </a:r>
            <a:r>
              <a:rPr lang="en-CA" i="1" dirty="0"/>
              <a:t>primary &amp; secondary </a:t>
            </a:r>
            <a:r>
              <a:rPr lang="en-CA" i="1" dirty="0" smtClean="0"/>
              <a:t>CV prevention in middle-aged patients with type 2 diabetes &amp; cardiovascular risk factors</a:t>
            </a:r>
            <a:endParaRPr lang="en-CA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	</a:t>
            </a:r>
            <a:endParaRPr lang="en-CA" dirty="0"/>
          </a:p>
        </p:txBody>
      </p:sp>
      <p:pic>
        <p:nvPicPr>
          <p:cNvPr id="4" name="Picture 3" descr="PHRI_VisualIdentity_Primary_Colour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0" y="6114783"/>
            <a:ext cx="2393230" cy="74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9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i="1" dirty="0" smtClean="0">
                <a:latin typeface="+mj-lt"/>
              </a:rPr>
              <a:t>9901 REWIND participants &amp; their families</a:t>
            </a:r>
          </a:p>
          <a:p>
            <a:pPr marL="0" indent="0" algn="ctr">
              <a:buNone/>
            </a:pPr>
            <a:endParaRPr lang="en-US" sz="4000" i="1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4000" i="1" dirty="0" smtClean="0">
                <a:latin typeface="+mj-lt"/>
              </a:rPr>
              <a:t>All of the REWIND investigators, coordinators, &amp; research staff worldwide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to….</a:t>
            </a:r>
            <a:endParaRPr lang="en-US" dirty="0"/>
          </a:p>
        </p:txBody>
      </p:sp>
      <p:pic>
        <p:nvPicPr>
          <p:cNvPr id="4" name="Picture 3" descr="PHRI_VisualIdentity_Primary_Colour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0" y="6114783"/>
            <a:ext cx="2393230" cy="74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PHRI_VisualIdentity_Primary_Colour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0" y="6114783"/>
            <a:ext cx="2393230" cy="743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0651"/>
          <a:stretch/>
        </p:blipFill>
        <p:spPr>
          <a:xfrm>
            <a:off x="733425" y="4081663"/>
            <a:ext cx="10668001" cy="1510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17021"/>
          <a:stretch/>
        </p:blipFill>
        <p:spPr>
          <a:xfrm>
            <a:off x="733426" y="2490257"/>
            <a:ext cx="10668000" cy="13369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3121" y="1219200"/>
            <a:ext cx="11120285" cy="101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i="1" dirty="0" smtClean="0"/>
              <a:t>Presentation Slides for download: </a:t>
            </a:r>
            <a:r>
              <a:rPr lang="en-US" sz="2800" i="1" dirty="0" smtClean="0"/>
              <a:t>	www.phri.ca/rewind </a:t>
            </a:r>
          </a:p>
          <a:p>
            <a:pPr>
              <a:lnSpc>
                <a:spcPct val="110000"/>
              </a:lnSpc>
            </a:pPr>
            <a:r>
              <a:rPr lang="en-US" sz="2800" b="1" i="1" dirty="0" smtClean="0"/>
              <a:t>2 Online Publications:</a:t>
            </a:r>
            <a:r>
              <a:rPr lang="en-US" sz="2800" i="1" dirty="0" smtClean="0"/>
              <a:t>			www.thelancet.com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05598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939679"/>
              </p:ext>
            </p:extLst>
          </p:nvPr>
        </p:nvGraphicFramePr>
        <p:xfrm>
          <a:off x="452583" y="1227947"/>
          <a:ext cx="11431441" cy="527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4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0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3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1188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ELIXA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LEADER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SUSTAIN 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EXSCEL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HARMONY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6068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9340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3297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14752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9463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Drug Tested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 err="1" smtClean="0">
                          <a:solidFill>
                            <a:schemeClr val="tx1"/>
                          </a:solidFill>
                        </a:rPr>
                        <a:t>Lixi</a:t>
                      </a:r>
                      <a:r>
                        <a:rPr lang="en-US" sz="2200" i="0" baseline="0" dirty="0" err="1" smtClean="0">
                          <a:solidFill>
                            <a:schemeClr val="tx1"/>
                          </a:solidFill>
                        </a:rPr>
                        <a:t>senatide</a:t>
                      </a:r>
                      <a:r>
                        <a:rPr lang="en-US" sz="2200" i="0" baseline="0" dirty="0" smtClean="0">
                          <a:solidFill>
                            <a:schemeClr val="tx1"/>
                          </a:solidFill>
                        </a:rPr>
                        <a:t>/d</a:t>
                      </a:r>
                      <a:endParaRPr lang="en-US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Liraglutide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Semaglutide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wk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Exenatide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wk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Albiglutide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wk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B8145E"/>
                          </a:solidFill>
                        </a:rPr>
                        <a:t>Prior CVD</a:t>
                      </a:r>
                      <a:endParaRPr lang="en-US" sz="2400" b="1" dirty="0">
                        <a:solidFill>
                          <a:srgbClr val="B814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100%</a:t>
                      </a:r>
                      <a:endParaRPr lang="en-US" sz="2400" i="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Mean Age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60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64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54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62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64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rgbClr val="B8145E"/>
                          </a:solidFill>
                        </a:rPr>
                        <a:t>Women</a:t>
                      </a:r>
                      <a:endParaRPr lang="en-US" sz="2400" b="1" dirty="0">
                        <a:solidFill>
                          <a:srgbClr val="B814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464319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B8145E"/>
                          </a:solidFill>
                        </a:rPr>
                        <a:t>Median F/U</a:t>
                      </a:r>
                      <a:endParaRPr lang="en-US" sz="2400" b="1" dirty="0">
                        <a:solidFill>
                          <a:srgbClr val="B814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2.1 y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3.8 y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2.1 y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3.2 y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1.6 y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DM Duration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9.2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12.8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13.9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13.1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14.2 y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B8145E"/>
                          </a:solidFill>
                        </a:rPr>
                        <a:t>Baseline A1c</a:t>
                      </a:r>
                      <a:endParaRPr lang="en-US" sz="2400" b="1" dirty="0">
                        <a:solidFill>
                          <a:srgbClr val="B8145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7.7%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8.7%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8.7%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8.1%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8145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8.8%</a:t>
                      </a:r>
                      <a:endParaRPr lang="en-US" sz="2400" dirty="0">
                        <a:solidFill>
                          <a:srgbClr val="B8145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Baselin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e </a:t>
                      </a:r>
                      <a:r>
                        <a:rPr lang="en-US" sz="2200" b="1" baseline="0" dirty="0" err="1" smtClean="0">
                          <a:solidFill>
                            <a:schemeClr val="tx1"/>
                          </a:solidFill>
                        </a:rPr>
                        <a:t>eGFR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US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~75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~75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Insulin Use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 smtClean="0">
                          <a:solidFill>
                            <a:schemeClr val="tx1"/>
                          </a:solidFill>
                        </a:rPr>
                        <a:t>39%</a:t>
                      </a:r>
                      <a:endParaRPr lang="en-US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58%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46%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59%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657143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</a:rPr>
                        <a:t>Adherence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 smtClean="0">
                          <a:solidFill>
                            <a:schemeClr val="tx1"/>
                          </a:solidFill>
                          <a:effectLst/>
                        </a:rPr>
                        <a:t>~75%</a:t>
                      </a:r>
                      <a:endParaRPr lang="en-US" sz="220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84%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88%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76%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</a:rPr>
                        <a:t>86%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Background: Previous GLP-1 RA Trials</a:t>
            </a:r>
          </a:p>
        </p:txBody>
      </p:sp>
    </p:spTree>
    <p:extLst>
      <p:ext uri="{BB962C8B-B14F-4D97-AF65-F5344CB8AC3E}">
        <p14:creationId xmlns:p14="http://schemas.microsoft.com/office/powerpoint/2010/main" val="141477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Placebo </a:t>
            </a:r>
            <a:r>
              <a:rPr lang="en-US" dirty="0"/>
              <a:t>MACE </a:t>
            </a:r>
            <a:r>
              <a:rPr lang="en-US" dirty="0" smtClean="0"/>
              <a:t>Rates </a:t>
            </a:r>
            <a:r>
              <a:rPr lang="en-US" dirty="0"/>
              <a:t>by </a:t>
            </a:r>
            <a:r>
              <a:rPr lang="en-US" dirty="0" smtClean="0"/>
              <a:t>Trial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0374"/>
            <a:ext cx="1186753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9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4658" y="76200"/>
            <a:ext cx="10437341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Meta-analysis of MACE (GLP-1 RA CVOTs)</a:t>
            </a:r>
            <a:br>
              <a:rPr lang="en-US" dirty="0" smtClean="0"/>
            </a:br>
            <a:r>
              <a:rPr lang="en-US" sz="2400" dirty="0" err="1" smtClean="0">
                <a:solidFill>
                  <a:schemeClr val="tx1"/>
                </a:solidFill>
              </a:rPr>
              <a:t>Zelniker</a:t>
            </a:r>
            <a:r>
              <a:rPr lang="en-US" sz="2400" dirty="0" smtClean="0">
                <a:solidFill>
                  <a:schemeClr val="tx1"/>
                </a:solidFill>
              </a:rPr>
              <a:t> et al. Circulation 2019:2022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86" y="1292124"/>
            <a:ext cx="11642720" cy="556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3673</Words>
  <Application>Microsoft Office PowerPoint</Application>
  <PresentationFormat>Widescreen</PresentationFormat>
  <Paragraphs>1432</Paragraphs>
  <Slides>69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Calibri</vt:lpstr>
      <vt:lpstr>Courier New</vt:lpstr>
      <vt:lpstr>Helvetica</vt:lpstr>
      <vt:lpstr>Times New Roman</vt:lpstr>
      <vt:lpstr>Wingdings</vt:lpstr>
      <vt:lpstr>Office Theme</vt:lpstr>
      <vt:lpstr>PowerPoint Presentation</vt:lpstr>
      <vt:lpstr>Introduction</vt:lpstr>
      <vt:lpstr>Introduction</vt:lpstr>
      <vt:lpstr>Background: Previous GLP-1 RA Trials</vt:lpstr>
      <vt:lpstr>Background: Previous GLP-1 RA Trials</vt:lpstr>
      <vt:lpstr>Background: Previous GLP-1 RA Trials</vt:lpstr>
      <vt:lpstr>Background: Previous GLP-1 RA Trials</vt:lpstr>
      <vt:lpstr>Annual Placebo MACE Rates by Trial</vt:lpstr>
      <vt:lpstr>Meta-analysis of MACE (GLP-1 RA CVOTs) Zelniker et al. Circulation 2019:2022</vt:lpstr>
      <vt:lpstr>Meta-analysis of MACE (GLP-1 RA CVOTs) Zelniker et al. Circulation 2019:2022</vt:lpstr>
      <vt:lpstr>Meta-analysis of MACE (GLP-1 RA CVOTs) Zelniker et al. Circulation 2019:2022</vt:lpstr>
      <vt:lpstr>Research Question</vt:lpstr>
      <vt:lpstr>Key Inclusion Criteria</vt:lpstr>
      <vt:lpstr>Trial Outcomes</vt:lpstr>
      <vt:lpstr>Other Trial Outcomes</vt:lpstr>
      <vt:lpstr>Trial Leadership</vt:lpstr>
      <vt:lpstr>PowerPoint Presentation</vt:lpstr>
      <vt:lpstr>Baseline Characteristics </vt:lpstr>
      <vt:lpstr>Diabetes-related Characteristics</vt:lpstr>
      <vt:lpstr>Baseline Measures – SI Units</vt:lpstr>
      <vt:lpstr>Baseline Measures – Conventional Units </vt:lpstr>
      <vt:lpstr>Baseline use of CV Drugs</vt:lpstr>
      <vt:lpstr>Follow-up Time, Retention, Adherence</vt:lpstr>
      <vt:lpstr>PowerPoint Presentation</vt:lpstr>
      <vt:lpstr>Study Drug Adherence In 9901 Participants followed for a Median of 5.4 years</vt:lpstr>
      <vt:lpstr>Study Drug Adherence In 9901 Participants followed for a Median of 5.4 years</vt:lpstr>
      <vt:lpstr>Study Drug Adherence In 9901 Participants followed for a Median of 5.4 years</vt:lpstr>
      <vt:lpstr>Study Drug Adherence In 9901 Participants followed for a Median of 5.4 years</vt:lpstr>
      <vt:lpstr>Dulaglutide’s Effect on HbA1c</vt:lpstr>
      <vt:lpstr>Dulaglutide’s Effect on Weight</vt:lpstr>
      <vt:lpstr>Dulaglutide’s Effect on SBP &amp; Heart Rate</vt:lpstr>
      <vt:lpstr>Dulaglutide’s Effect on LDL Cholesterol</vt:lpstr>
      <vt:lpstr>Summary of Effect on Clinical Measures</vt:lpstr>
      <vt:lpstr>Research Question</vt:lpstr>
      <vt:lpstr>Dulaglutide’s Effect on the CV Composite Primary Outcome: 1st Occurrence of Nonfatal MI, Nonfatal Stroke, CV Death</vt:lpstr>
      <vt:lpstr>Dulaglutide’s Effect on Nonfatal MI</vt:lpstr>
      <vt:lpstr>Dulaglutide’s Effect on Nonfatal Stroke</vt:lpstr>
      <vt:lpstr>Dulaglutide’s Effect on CV Death</vt:lpstr>
      <vt:lpstr>Dulagutide’s Effect on All-Cause Death</vt:lpstr>
      <vt:lpstr>CV Composite in Prespecified Subgroups</vt:lpstr>
      <vt:lpstr>CV Composite in Prespecified Subgroups</vt:lpstr>
      <vt:lpstr>CV Composite in Other Subgroups</vt:lpstr>
      <vt:lpstr>CV &amp; Diabetes Medications at Last Visit</vt:lpstr>
      <vt:lpstr>Summary: Dulaglutide &amp; Outcomes</vt:lpstr>
      <vt:lpstr>Microvascular Composite Outcome</vt:lpstr>
      <vt:lpstr>Baseline Renal Characteristics</vt:lpstr>
      <vt:lpstr>Baseline Renal Characteristics</vt:lpstr>
      <vt:lpstr>Effect on eGFR &amp; Urine Alb/Creatinine</vt:lpstr>
      <vt:lpstr>Renal Composite Outcome New Macroalbuminuria, 30% fall in eGFR, or Renal Replacement Rx</vt:lpstr>
      <vt:lpstr>Development of New Macroalbuminuria New Urine Albumin/Creatinine &gt; 33.9 mg/mmol (300 mg/g)</vt:lpstr>
      <vt:lpstr>Renal Replacement Therapy</vt:lpstr>
      <vt:lpstr>Sustained eGFR Decline ≥ 30%</vt:lpstr>
      <vt:lpstr>PowerPoint Presentation</vt:lpstr>
      <vt:lpstr>Dulaglutide &amp; Renal Outcome: Subgroups</vt:lpstr>
      <vt:lpstr>Summary: Dulaglutide &amp; Renal Outcomes</vt:lpstr>
      <vt:lpstr>Summary: Dulaglutide &amp; Renal Outcomes</vt:lpstr>
      <vt:lpstr>Adverse Events of Special Interest</vt:lpstr>
      <vt:lpstr>Adverse Events of Special Interest</vt:lpstr>
      <vt:lpstr>Adverse Events of Special Interest</vt:lpstr>
      <vt:lpstr>Reported Serious Adverse Events</vt:lpstr>
      <vt:lpstr>Reported Serious Adverse Events</vt:lpstr>
      <vt:lpstr>REWIND Findings in Context </vt:lpstr>
      <vt:lpstr>REWIND Findings in Context </vt:lpstr>
      <vt:lpstr>Annual Placebo MACE Rates by Trial</vt:lpstr>
      <vt:lpstr>Summary</vt:lpstr>
      <vt:lpstr>Summary</vt:lpstr>
      <vt:lpstr>Conclusion </vt:lpstr>
      <vt:lpstr>Thanks to….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2019-06-09T06:38:16Z</dcterms:created>
  <dcterms:modified xsi:type="dcterms:W3CDTF">2019-06-09T06:54:55Z</dcterms:modified>
</cp:coreProperties>
</file>